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1" r:id="rId4"/>
  </p:sldMasterIdLst>
  <p:notesMasterIdLst>
    <p:notesMasterId r:id="rId41"/>
  </p:notesMasterIdLst>
  <p:handoutMasterIdLst>
    <p:handoutMasterId r:id="rId42"/>
  </p:handoutMasterIdLst>
  <p:sldIdLst>
    <p:sldId id="310" r:id="rId5"/>
    <p:sldId id="311" r:id="rId6"/>
    <p:sldId id="315" r:id="rId7"/>
    <p:sldId id="316" r:id="rId8"/>
    <p:sldId id="336" r:id="rId9"/>
    <p:sldId id="337" r:id="rId10"/>
    <p:sldId id="338" r:id="rId11"/>
    <p:sldId id="339" r:id="rId12"/>
    <p:sldId id="340" r:id="rId13"/>
    <p:sldId id="416" r:id="rId14"/>
    <p:sldId id="417" r:id="rId15"/>
    <p:sldId id="418" r:id="rId16"/>
    <p:sldId id="419" r:id="rId17"/>
    <p:sldId id="420" r:id="rId18"/>
    <p:sldId id="421" r:id="rId19"/>
    <p:sldId id="422" r:id="rId20"/>
    <p:sldId id="423" r:id="rId21"/>
    <p:sldId id="415" r:id="rId22"/>
    <p:sldId id="424" r:id="rId23"/>
    <p:sldId id="425" r:id="rId24"/>
    <p:sldId id="341" r:id="rId25"/>
    <p:sldId id="342" r:id="rId26"/>
    <p:sldId id="355" r:id="rId27"/>
    <p:sldId id="403" r:id="rId28"/>
    <p:sldId id="406" r:id="rId29"/>
    <p:sldId id="410" r:id="rId30"/>
    <p:sldId id="414" r:id="rId31"/>
    <p:sldId id="408" r:id="rId32"/>
    <p:sldId id="404" r:id="rId33"/>
    <p:sldId id="385" r:id="rId34"/>
    <p:sldId id="398" r:id="rId35"/>
    <p:sldId id="386" r:id="rId36"/>
    <p:sldId id="390" r:id="rId37"/>
    <p:sldId id="400" r:id="rId38"/>
    <p:sldId id="401" r:id="rId39"/>
    <p:sldId id="366" r:id="rId40"/>
  </p:sldIdLst>
  <p:sldSz cx="9144000" cy="6858000" type="screen4x3"/>
  <p:notesSz cx="6858000" cy="90773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marnat" initials="S" lastIdx="4" clrIdx="0"/>
  <p:cmAuthor id="1" name="-"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25" autoAdjust="0"/>
  </p:normalViewPr>
  <p:slideViewPr>
    <p:cSldViewPr>
      <p:cViewPr varScale="1">
        <p:scale>
          <a:sx n="113" d="100"/>
          <a:sy n="113" d="100"/>
        </p:scale>
        <p:origin x="-158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1" Type="http://schemas.openxmlformats.org/officeDocument/2006/relationships/image" Target="../media/image43.png"/></Relationships>
</file>

<file path=ppt/diagrams/_rels/data3.xml.rels><?xml version="1.0" encoding="UTF-8" standalone="yes"?>
<Relationships xmlns="http://schemas.openxmlformats.org/package/2006/relationships"><Relationship Id="rId1"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E664BF-41DF-4592-83AB-2CA4DC70791D}"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s-MX"/>
        </a:p>
      </dgm:t>
    </dgm:pt>
    <dgm:pt modelId="{EE55A45A-A243-43EE-9AD6-4B07F33208C8}">
      <dgm:prSet phldrT="[Texto]" custT="1"/>
      <dgm:spPr>
        <a:solidFill>
          <a:srgbClr val="FF0000"/>
        </a:solidFill>
      </dgm:spPr>
      <dgm:t>
        <a:bodyPr lIns="36000" tIns="72000" rIns="72000"/>
        <a:lstStyle/>
        <a:p>
          <a:pPr algn="l"/>
          <a:r>
            <a:rPr lang="es-MX" sz="2400" dirty="0" smtClean="0">
              <a:latin typeface="Britannic Bold" pitchFamily="34" charset="0"/>
            </a:rPr>
            <a:t>Monitoreo</a:t>
          </a:r>
        </a:p>
        <a:p>
          <a:pPr algn="l"/>
          <a:endParaRPr lang="es-MX" sz="2400" dirty="0">
            <a:latin typeface="Britannic Bold" pitchFamily="34" charset="0"/>
          </a:endParaRPr>
        </a:p>
      </dgm:t>
    </dgm:pt>
    <dgm:pt modelId="{1D01EB5A-D84B-49F9-A8C6-60EAA82D9E62}" type="parTrans" cxnId="{C0F4681D-6218-46A9-954F-CDA6A35312B3}">
      <dgm:prSet/>
      <dgm:spPr/>
      <dgm:t>
        <a:bodyPr/>
        <a:lstStyle/>
        <a:p>
          <a:endParaRPr lang="es-MX"/>
        </a:p>
      </dgm:t>
    </dgm:pt>
    <dgm:pt modelId="{7B6AC7E5-8CBA-4ECC-912A-E6891FA4F629}" type="sibTrans" cxnId="{C0F4681D-6218-46A9-954F-CDA6A35312B3}">
      <dgm:prSet/>
      <dgm:spPr/>
      <dgm:t>
        <a:bodyPr/>
        <a:lstStyle/>
        <a:p>
          <a:endParaRPr lang="es-MX"/>
        </a:p>
      </dgm:t>
    </dgm:pt>
    <dgm:pt modelId="{A09D4A79-7C58-45EE-89EA-91D214352A3F}">
      <dgm:prSet phldrT="[Texto]" custT="1"/>
      <dgm:spPr/>
      <dgm:t>
        <a:bodyPr lIns="0" rIns="0"/>
        <a:lstStyle/>
        <a:p>
          <a:r>
            <a:rPr lang="en-US" sz="1300" dirty="0" smtClean="0">
              <a:latin typeface="Arial Rounded MT Bold" pitchFamily="34" charset="0"/>
              <a:cs typeface="Aharoni" pitchFamily="2" charset="-79"/>
            </a:rPr>
            <a:t>Monitoreo de enfermedades sensibles al clima y sus tendencias en el tiempo: SAT</a:t>
          </a:r>
          <a:endParaRPr lang="es-MX" sz="1300" dirty="0">
            <a:latin typeface="Arial Rounded MT Bold" pitchFamily="34" charset="0"/>
            <a:cs typeface="Aharoni" pitchFamily="2" charset="-79"/>
          </a:endParaRPr>
        </a:p>
      </dgm:t>
    </dgm:pt>
    <dgm:pt modelId="{52E8B7EF-A8ED-4CB3-86ED-CEEC8D74CB47}" type="parTrans" cxnId="{CF407275-7A09-4AA5-8D0D-58A5FF975B8F}">
      <dgm:prSet/>
      <dgm:spPr/>
      <dgm:t>
        <a:bodyPr/>
        <a:lstStyle/>
        <a:p>
          <a:endParaRPr lang="es-MX"/>
        </a:p>
      </dgm:t>
    </dgm:pt>
    <dgm:pt modelId="{F94DE556-8552-4AF5-A859-ECE20D891E39}" type="sibTrans" cxnId="{CF407275-7A09-4AA5-8D0D-58A5FF975B8F}">
      <dgm:prSet/>
      <dgm:spPr/>
      <dgm:t>
        <a:bodyPr/>
        <a:lstStyle/>
        <a:p>
          <a:endParaRPr lang="es-MX"/>
        </a:p>
      </dgm:t>
    </dgm:pt>
    <dgm:pt modelId="{25D70915-4CED-4353-858D-C5577A335303}">
      <dgm:prSet phldrT="[Texto]" custT="1"/>
      <dgm:spPr>
        <a:solidFill>
          <a:srgbClr val="92D050"/>
        </a:solidFill>
      </dgm:spPr>
      <dgm:t>
        <a:bodyPr lIns="36000" rIns="36000"/>
        <a:lstStyle/>
        <a:p>
          <a:pPr algn="l"/>
          <a:r>
            <a:rPr lang="es-MX" sz="1600" dirty="0" smtClean="0">
              <a:solidFill>
                <a:schemeClr val="tx1"/>
              </a:solidFill>
              <a:latin typeface="Britannic Bold" pitchFamily="34" charset="0"/>
            </a:rPr>
            <a:t>Evaluación de vulnerabilidad</a:t>
          </a:r>
        </a:p>
        <a:p>
          <a:pPr algn="l"/>
          <a:endParaRPr lang="es-MX" sz="1600" dirty="0" smtClean="0">
            <a:solidFill>
              <a:schemeClr val="tx1"/>
            </a:solidFill>
            <a:latin typeface="Britannic Bold" pitchFamily="34" charset="0"/>
          </a:endParaRPr>
        </a:p>
        <a:p>
          <a:pPr algn="l"/>
          <a:endParaRPr lang="es-MX" sz="1600" dirty="0" smtClean="0">
            <a:solidFill>
              <a:schemeClr val="tx1"/>
            </a:solidFill>
            <a:latin typeface="Britannic Bold" pitchFamily="34" charset="0"/>
          </a:endParaRPr>
        </a:p>
      </dgm:t>
    </dgm:pt>
    <dgm:pt modelId="{37341731-5F5D-4594-95AB-41E206E7AEF7}" type="parTrans" cxnId="{A2C890D8-F23C-4E0A-8395-18AC1873E3B6}">
      <dgm:prSet/>
      <dgm:spPr/>
      <dgm:t>
        <a:bodyPr/>
        <a:lstStyle/>
        <a:p>
          <a:endParaRPr lang="es-MX"/>
        </a:p>
      </dgm:t>
    </dgm:pt>
    <dgm:pt modelId="{89215E6B-031B-4692-B7EC-4B9563B46DF7}" type="sibTrans" cxnId="{A2C890D8-F23C-4E0A-8395-18AC1873E3B6}">
      <dgm:prSet/>
      <dgm:spPr/>
      <dgm:t>
        <a:bodyPr/>
        <a:lstStyle/>
        <a:p>
          <a:endParaRPr lang="es-MX"/>
        </a:p>
      </dgm:t>
    </dgm:pt>
    <dgm:pt modelId="{5E3A7181-02F8-4B7A-B64D-3CB8A99A237C}">
      <dgm:prSet phldrT="[Texto]" custT="1"/>
      <dgm:spPr/>
      <dgm:t>
        <a:bodyPr lIns="0" tIns="144000" rIns="0" bIns="0" anchor="ctr" anchorCtr="0"/>
        <a:lstStyle/>
        <a:p>
          <a:pPr marL="0" indent="0" algn="l" defTabSz="1055688"/>
          <a:r>
            <a:rPr lang="en-US" sz="1100" dirty="0" smtClean="0">
              <a:latin typeface="Arial Rounded MT Bold" pitchFamily="34" charset="0"/>
              <a:cs typeface="Aharoni" pitchFamily="2" charset="-79"/>
            </a:rPr>
            <a:t>Diagnóstico y Evaluación de la Vulnerabilidad del Sector Salud ante el CC</a:t>
          </a:r>
          <a:endParaRPr lang="es-MX" sz="1100" dirty="0">
            <a:latin typeface="Arial Rounded MT Bold" pitchFamily="34" charset="0"/>
            <a:cs typeface="Aharoni" pitchFamily="2" charset="-79"/>
          </a:endParaRPr>
        </a:p>
      </dgm:t>
    </dgm:pt>
    <dgm:pt modelId="{06439A98-158E-4FFF-A878-6C4BCF7DBBBD}" type="parTrans" cxnId="{62CF5B8E-E90A-4E29-81C2-EC327FDA0C85}">
      <dgm:prSet/>
      <dgm:spPr/>
      <dgm:t>
        <a:bodyPr/>
        <a:lstStyle/>
        <a:p>
          <a:endParaRPr lang="es-MX"/>
        </a:p>
      </dgm:t>
    </dgm:pt>
    <dgm:pt modelId="{CFC7B70E-B4EB-45D7-9880-1BE607C40657}" type="sibTrans" cxnId="{62CF5B8E-E90A-4E29-81C2-EC327FDA0C85}">
      <dgm:prSet/>
      <dgm:spPr/>
      <dgm:t>
        <a:bodyPr/>
        <a:lstStyle/>
        <a:p>
          <a:endParaRPr lang="es-MX"/>
        </a:p>
      </dgm:t>
    </dgm:pt>
    <dgm:pt modelId="{C83F91F4-A5B5-4E02-9CDF-4F420E589B7C}">
      <dgm:prSet phldrT="[Texto]" custT="1"/>
      <dgm:spPr>
        <a:solidFill>
          <a:srgbClr val="FFC000"/>
        </a:solidFill>
      </dgm:spPr>
      <dgm:t>
        <a:bodyPr lIns="0" rIns="0"/>
        <a:lstStyle/>
        <a:p>
          <a:pPr algn="r"/>
          <a:r>
            <a:rPr lang="en-US" sz="1700" dirty="0" smtClean="0">
              <a:solidFill>
                <a:schemeClr val="tx1"/>
              </a:solidFill>
              <a:latin typeface="Britannic Bold" pitchFamily="34" charset="0"/>
            </a:rPr>
            <a:t>Comunicación y Educación</a:t>
          </a:r>
        </a:p>
      </dgm:t>
    </dgm:pt>
    <dgm:pt modelId="{7057968B-62A3-4DF0-AFF0-51BD8B19A485}" type="parTrans" cxnId="{8E124BEF-3B58-4117-83B6-CFA6E0D7E042}">
      <dgm:prSet/>
      <dgm:spPr/>
      <dgm:t>
        <a:bodyPr/>
        <a:lstStyle/>
        <a:p>
          <a:endParaRPr lang="es-MX"/>
        </a:p>
      </dgm:t>
    </dgm:pt>
    <dgm:pt modelId="{53EBBAA5-FFF8-415D-9D4A-21A93599B09A}" type="sibTrans" cxnId="{8E124BEF-3B58-4117-83B6-CFA6E0D7E042}">
      <dgm:prSet/>
      <dgm:spPr/>
      <dgm:t>
        <a:bodyPr/>
        <a:lstStyle/>
        <a:p>
          <a:endParaRPr lang="es-MX"/>
        </a:p>
      </dgm:t>
    </dgm:pt>
    <dgm:pt modelId="{AFE70EE4-6D3D-4460-9A48-822091BBEEC3}">
      <dgm:prSet phldrT="[Texto]" custT="1"/>
      <dgm:spPr/>
      <dgm:t>
        <a:bodyPr lIns="0" tIns="0" rIns="0" bIns="0"/>
        <a:lstStyle/>
        <a:p>
          <a:r>
            <a:rPr lang="en-US" sz="1300" dirty="0" smtClean="0">
              <a:latin typeface="Arial Rounded MT Bold" pitchFamily="34" charset="0"/>
              <a:cs typeface="Aharoni" pitchFamily="2" charset="-79"/>
            </a:rPr>
            <a:t>Implementación de una Estrategia de comunicación educativa en municipios vulnerables</a:t>
          </a:r>
          <a:endParaRPr lang="es-MX" sz="1300" dirty="0">
            <a:latin typeface="Arial Rounded MT Bold" pitchFamily="34" charset="0"/>
            <a:cs typeface="Aharoni" pitchFamily="2" charset="-79"/>
          </a:endParaRPr>
        </a:p>
      </dgm:t>
    </dgm:pt>
    <dgm:pt modelId="{599A3815-41FF-4394-8FE8-56309AC54D51}" type="parTrans" cxnId="{B49BED16-94C4-4450-8895-0B708D3CF6B8}">
      <dgm:prSet/>
      <dgm:spPr/>
      <dgm:t>
        <a:bodyPr/>
        <a:lstStyle/>
        <a:p>
          <a:endParaRPr lang="es-MX"/>
        </a:p>
      </dgm:t>
    </dgm:pt>
    <dgm:pt modelId="{500CCD21-4904-41EE-B4DC-034BBE627DEF}" type="sibTrans" cxnId="{B49BED16-94C4-4450-8895-0B708D3CF6B8}">
      <dgm:prSet/>
      <dgm:spPr/>
      <dgm:t>
        <a:bodyPr/>
        <a:lstStyle/>
        <a:p>
          <a:endParaRPr lang="es-MX"/>
        </a:p>
      </dgm:t>
    </dgm:pt>
    <dgm:pt modelId="{4AE3A159-F975-406E-AC7B-2343AAC58A47}">
      <dgm:prSet phldrT="[Texto]" custT="1"/>
      <dgm:spPr>
        <a:solidFill>
          <a:schemeClr val="accent1">
            <a:lumMod val="50000"/>
          </a:schemeClr>
        </a:solidFill>
      </dgm:spPr>
      <dgm:t>
        <a:bodyPr lIns="0" rIns="36000"/>
        <a:lstStyle/>
        <a:p>
          <a:pPr algn="l"/>
          <a:endParaRPr lang="en-US" sz="1800" dirty="0" smtClean="0">
            <a:latin typeface="Britannic Bold" pitchFamily="34" charset="0"/>
          </a:endParaRPr>
        </a:p>
        <a:p>
          <a:pPr algn="l"/>
          <a:r>
            <a:rPr lang="en-US" sz="1800" dirty="0" err="1" smtClean="0">
              <a:latin typeface="Britannic Bold" pitchFamily="34" charset="0"/>
            </a:rPr>
            <a:t>Fortalecer</a:t>
          </a:r>
          <a:r>
            <a:rPr lang="en-US" sz="1800" dirty="0" smtClean="0">
              <a:latin typeface="Britannic Bold" pitchFamily="34" charset="0"/>
            </a:rPr>
            <a:t> el marco normativo y programático</a:t>
          </a:r>
        </a:p>
      </dgm:t>
    </dgm:pt>
    <dgm:pt modelId="{16A327A3-1DA6-486D-BC41-CE02D3DBAE54}" type="parTrans" cxnId="{230A6618-5E93-4042-A50E-34D9E65EE4B8}">
      <dgm:prSet/>
      <dgm:spPr/>
      <dgm:t>
        <a:bodyPr/>
        <a:lstStyle/>
        <a:p>
          <a:endParaRPr lang="es-MX"/>
        </a:p>
      </dgm:t>
    </dgm:pt>
    <dgm:pt modelId="{41B61025-6379-4FBB-A761-0246AB1FB3C4}" type="sibTrans" cxnId="{230A6618-5E93-4042-A50E-34D9E65EE4B8}">
      <dgm:prSet/>
      <dgm:spPr/>
      <dgm:t>
        <a:bodyPr/>
        <a:lstStyle/>
        <a:p>
          <a:endParaRPr lang="es-MX"/>
        </a:p>
      </dgm:t>
    </dgm:pt>
    <dgm:pt modelId="{34171785-A430-4EBB-8DEB-F870C32DFA10}">
      <dgm:prSet phldrT="[Texto]" custT="1"/>
      <dgm:spPr/>
      <dgm:t>
        <a:bodyPr/>
        <a:lstStyle/>
        <a:p>
          <a:r>
            <a:rPr lang="es-MX" sz="1100" dirty="0" smtClean="0">
              <a:latin typeface="Arial Rounded MT Bold" pitchFamily="34" charset="0"/>
              <a:cs typeface="Aharoni" pitchFamily="2" charset="-79"/>
            </a:rPr>
            <a:t>Actualizar el marco normativo y programático del sector salud</a:t>
          </a:r>
          <a:endParaRPr lang="es-MX" sz="1100" dirty="0">
            <a:latin typeface="Arial Rounded MT Bold" pitchFamily="34" charset="0"/>
            <a:cs typeface="Aharoni" pitchFamily="2" charset="-79"/>
          </a:endParaRPr>
        </a:p>
      </dgm:t>
    </dgm:pt>
    <dgm:pt modelId="{DEA31683-0882-4D53-9DA9-B85DD5A36FD8}" type="parTrans" cxnId="{DD591B43-94DA-4DB5-B5E3-53216245CDD6}">
      <dgm:prSet/>
      <dgm:spPr/>
      <dgm:t>
        <a:bodyPr/>
        <a:lstStyle/>
        <a:p>
          <a:endParaRPr lang="es-MX"/>
        </a:p>
      </dgm:t>
    </dgm:pt>
    <dgm:pt modelId="{14179D7D-5007-48B5-A04E-659C33E7566D}" type="sibTrans" cxnId="{DD591B43-94DA-4DB5-B5E3-53216245CDD6}">
      <dgm:prSet/>
      <dgm:spPr/>
      <dgm:t>
        <a:bodyPr/>
        <a:lstStyle/>
        <a:p>
          <a:endParaRPr lang="es-MX"/>
        </a:p>
      </dgm:t>
    </dgm:pt>
    <dgm:pt modelId="{26A3DD82-A2D2-43EF-8018-E40C9E36FDE3}">
      <dgm:prSet custT="1"/>
      <dgm:spPr/>
      <dgm:t>
        <a:bodyPr lIns="0" tIns="0" rIns="0" bIns="0"/>
        <a:lstStyle/>
        <a:p>
          <a:r>
            <a:rPr lang="en-US" sz="1300" dirty="0" smtClean="0">
              <a:latin typeface="Arial Rounded MT Bold" pitchFamily="34" charset="0"/>
              <a:cs typeface="Aharoni" pitchFamily="2" charset="-79"/>
            </a:rPr>
            <a:t> </a:t>
          </a:r>
          <a:r>
            <a:rPr lang="es-MX" sz="1300" dirty="0" smtClean="0">
              <a:latin typeface="Arial Rounded MT Bold" pitchFamily="34" charset="0"/>
              <a:cs typeface="Aharoni" pitchFamily="2" charset="-79"/>
            </a:rPr>
            <a:t>Desarrollar un programa de capacitación </a:t>
          </a:r>
          <a:endParaRPr lang="es-MX" sz="1300" dirty="0">
            <a:latin typeface="Arial Rounded MT Bold" pitchFamily="34" charset="0"/>
            <a:cs typeface="Aharoni" pitchFamily="2" charset="-79"/>
          </a:endParaRPr>
        </a:p>
      </dgm:t>
    </dgm:pt>
    <dgm:pt modelId="{852EA799-4AF3-451E-9BDF-1B5C06F281AC}" type="parTrans" cxnId="{9B04C6EB-6B3F-4779-8E2A-0A420D2BEE2A}">
      <dgm:prSet/>
      <dgm:spPr/>
      <dgm:t>
        <a:bodyPr/>
        <a:lstStyle/>
        <a:p>
          <a:endParaRPr lang="es-MX"/>
        </a:p>
      </dgm:t>
    </dgm:pt>
    <dgm:pt modelId="{BC93DD19-CEF4-4A81-AB73-31B0B2E4B750}" type="sibTrans" cxnId="{9B04C6EB-6B3F-4779-8E2A-0A420D2BEE2A}">
      <dgm:prSet/>
      <dgm:spPr/>
      <dgm:t>
        <a:bodyPr/>
        <a:lstStyle/>
        <a:p>
          <a:endParaRPr lang="es-MX"/>
        </a:p>
      </dgm:t>
    </dgm:pt>
    <dgm:pt modelId="{0BC75E4E-26DF-4BEC-A608-1FB9BE48AFCA}">
      <dgm:prSet custT="1"/>
      <dgm:spPr/>
      <dgm:t>
        <a:bodyPr/>
        <a:lstStyle/>
        <a:p>
          <a:endParaRPr lang="es-MX" sz="1100" dirty="0">
            <a:latin typeface="Arial Rounded MT Bold" pitchFamily="34" charset="0"/>
            <a:cs typeface="Aharoni" pitchFamily="2" charset="-79"/>
          </a:endParaRPr>
        </a:p>
      </dgm:t>
    </dgm:pt>
    <dgm:pt modelId="{9FB47ACE-A349-44A0-ACC2-EA8CF34DF7A8}" type="parTrans" cxnId="{DCA7E225-DDF3-4E6C-B006-A897576AEEF8}">
      <dgm:prSet/>
      <dgm:spPr/>
      <dgm:t>
        <a:bodyPr/>
        <a:lstStyle/>
        <a:p>
          <a:endParaRPr lang="es-MX"/>
        </a:p>
      </dgm:t>
    </dgm:pt>
    <dgm:pt modelId="{6D1FDDDE-FDA8-43BF-935B-DFE7FBE05853}" type="sibTrans" cxnId="{DCA7E225-DDF3-4E6C-B006-A897576AEEF8}">
      <dgm:prSet/>
      <dgm:spPr/>
      <dgm:t>
        <a:bodyPr/>
        <a:lstStyle/>
        <a:p>
          <a:endParaRPr lang="es-MX"/>
        </a:p>
      </dgm:t>
    </dgm:pt>
    <dgm:pt modelId="{A579D7A0-6BEC-4867-8447-8E32A9229354}">
      <dgm:prSet custT="1"/>
      <dgm:spPr/>
      <dgm:t>
        <a:bodyPr/>
        <a:lstStyle/>
        <a:p>
          <a:r>
            <a:rPr lang="en-US" sz="1100" dirty="0" smtClean="0">
              <a:latin typeface="Arial Rounded MT Bold" pitchFamily="34" charset="0"/>
              <a:cs typeface="Aharoni" pitchFamily="2" charset="-79"/>
            </a:rPr>
            <a:t> </a:t>
          </a:r>
          <a:r>
            <a:rPr lang="es-MX" sz="1100" dirty="0" smtClean="0">
              <a:latin typeface="Arial Rounded MT Bold" pitchFamily="34" charset="0"/>
              <a:cs typeface="Aharoni" pitchFamily="2" charset="-79"/>
            </a:rPr>
            <a:t>Incorporar en los planes estatales de cambio climático el componente de salud </a:t>
          </a:r>
          <a:endParaRPr lang="es-MX" sz="1100" dirty="0">
            <a:latin typeface="Arial Rounded MT Bold" pitchFamily="34" charset="0"/>
            <a:cs typeface="Aharoni" pitchFamily="2" charset="-79"/>
          </a:endParaRPr>
        </a:p>
      </dgm:t>
    </dgm:pt>
    <dgm:pt modelId="{C79485B5-A01B-45E0-940B-6BB52ADCFF2F}" type="parTrans" cxnId="{F172CD92-4D67-4F6F-9AB7-D01C9BF9D6AC}">
      <dgm:prSet/>
      <dgm:spPr/>
      <dgm:t>
        <a:bodyPr/>
        <a:lstStyle/>
        <a:p>
          <a:endParaRPr lang="es-MX"/>
        </a:p>
      </dgm:t>
    </dgm:pt>
    <dgm:pt modelId="{E7171DF8-2C54-4867-9C96-7CD49E6170B7}" type="sibTrans" cxnId="{F172CD92-4D67-4F6F-9AB7-D01C9BF9D6AC}">
      <dgm:prSet/>
      <dgm:spPr/>
      <dgm:t>
        <a:bodyPr/>
        <a:lstStyle/>
        <a:p>
          <a:endParaRPr lang="es-MX"/>
        </a:p>
      </dgm:t>
    </dgm:pt>
    <dgm:pt modelId="{2065C905-5598-4510-9374-43EF4BA36E9D}">
      <dgm:prSet phldrT="[Texto]" custT="1"/>
      <dgm:spPr/>
      <dgm:t>
        <a:bodyPr lIns="0" tIns="144000" rIns="0" bIns="0" anchor="ctr" anchorCtr="0"/>
        <a:lstStyle/>
        <a:p>
          <a:pPr marL="114300" indent="0" algn="l" defTabSz="577850"/>
          <a:r>
            <a:rPr lang="en-US" sz="1100" dirty="0" smtClean="0">
              <a:latin typeface="Arial Rounded MT Bold" pitchFamily="34" charset="0"/>
              <a:cs typeface="Aharoni" pitchFamily="2" charset="-79"/>
            </a:rPr>
            <a:t>D</a:t>
          </a:r>
          <a:r>
            <a:rPr lang="es-MX" sz="1100" dirty="0" smtClean="0">
              <a:latin typeface="Arial Rounded MT Bold" pitchFamily="34" charset="0"/>
              <a:cs typeface="Aharoni" pitchFamily="2" charset="-79"/>
            </a:rPr>
            <a:t>iagnóstico de la infraestructura estratégica</a:t>
          </a:r>
          <a:endParaRPr lang="es-MX" sz="1100" dirty="0">
            <a:latin typeface="Arial Rounded MT Bold" pitchFamily="34" charset="0"/>
            <a:cs typeface="Aharoni" pitchFamily="2" charset="-79"/>
          </a:endParaRPr>
        </a:p>
      </dgm:t>
    </dgm:pt>
    <dgm:pt modelId="{BC70CA45-548E-45F4-8472-D38424C296EF}" type="parTrans" cxnId="{72B6F414-FFC1-4A35-95A0-048A38A42E07}">
      <dgm:prSet/>
      <dgm:spPr/>
      <dgm:t>
        <a:bodyPr/>
        <a:lstStyle/>
        <a:p>
          <a:endParaRPr lang="en-US"/>
        </a:p>
      </dgm:t>
    </dgm:pt>
    <dgm:pt modelId="{9180C7FE-46D4-4051-9733-7C8BC9CE39D7}" type="sibTrans" cxnId="{72B6F414-FFC1-4A35-95A0-048A38A42E07}">
      <dgm:prSet/>
      <dgm:spPr/>
      <dgm:t>
        <a:bodyPr/>
        <a:lstStyle/>
        <a:p>
          <a:endParaRPr lang="en-US"/>
        </a:p>
      </dgm:t>
    </dgm:pt>
    <dgm:pt modelId="{EA1A6218-9126-4181-8168-03DE8D6FC475}" type="pres">
      <dgm:prSet presAssocID="{33E664BF-41DF-4592-83AB-2CA4DC70791D}" presName="cycleMatrixDiagram" presStyleCnt="0">
        <dgm:presLayoutVars>
          <dgm:chMax val="1"/>
          <dgm:dir/>
          <dgm:animLvl val="lvl"/>
          <dgm:resizeHandles val="exact"/>
        </dgm:presLayoutVars>
      </dgm:prSet>
      <dgm:spPr/>
      <dgm:t>
        <a:bodyPr/>
        <a:lstStyle/>
        <a:p>
          <a:endParaRPr lang="es-MX"/>
        </a:p>
      </dgm:t>
    </dgm:pt>
    <dgm:pt modelId="{A3462DC6-A2CE-4061-878B-34A6692019F5}" type="pres">
      <dgm:prSet presAssocID="{33E664BF-41DF-4592-83AB-2CA4DC70791D}" presName="children" presStyleCnt="0"/>
      <dgm:spPr/>
    </dgm:pt>
    <dgm:pt modelId="{051ED462-4F6D-422F-8AC8-C582A6D5D165}" type="pres">
      <dgm:prSet presAssocID="{33E664BF-41DF-4592-83AB-2CA4DC70791D}" presName="child1group" presStyleCnt="0"/>
      <dgm:spPr/>
    </dgm:pt>
    <dgm:pt modelId="{E8BBE705-97E0-4EBE-8430-4DB346453E31}" type="pres">
      <dgm:prSet presAssocID="{33E664BF-41DF-4592-83AB-2CA4DC70791D}" presName="child1" presStyleLbl="bgAcc1" presStyleIdx="0" presStyleCnt="4" custScaleX="167687" custScaleY="80266" custLinFactNeighborX="-71368" custLinFactNeighborY="3749"/>
      <dgm:spPr/>
      <dgm:t>
        <a:bodyPr/>
        <a:lstStyle/>
        <a:p>
          <a:endParaRPr lang="es-MX"/>
        </a:p>
      </dgm:t>
    </dgm:pt>
    <dgm:pt modelId="{AFAB8AA4-29AD-40B6-A4B9-033C926838D3}" type="pres">
      <dgm:prSet presAssocID="{33E664BF-41DF-4592-83AB-2CA4DC70791D}" presName="child1Text" presStyleLbl="bgAcc1" presStyleIdx="0" presStyleCnt="4">
        <dgm:presLayoutVars>
          <dgm:bulletEnabled val="1"/>
        </dgm:presLayoutVars>
      </dgm:prSet>
      <dgm:spPr/>
      <dgm:t>
        <a:bodyPr/>
        <a:lstStyle/>
        <a:p>
          <a:endParaRPr lang="es-MX"/>
        </a:p>
      </dgm:t>
    </dgm:pt>
    <dgm:pt modelId="{1F5CA90E-6889-4501-9B39-931F5571074A}" type="pres">
      <dgm:prSet presAssocID="{33E664BF-41DF-4592-83AB-2CA4DC70791D}" presName="child2group" presStyleCnt="0"/>
      <dgm:spPr/>
    </dgm:pt>
    <dgm:pt modelId="{A023D5A7-89AB-4103-A1CE-2929C9C7671D}" type="pres">
      <dgm:prSet presAssocID="{33E664BF-41DF-4592-83AB-2CA4DC70791D}" presName="child2" presStyleLbl="bgAcc1" presStyleIdx="1" presStyleCnt="4" custScaleX="154203" custScaleY="71522" custLinFactNeighborX="65865" custLinFactNeighborY="43"/>
      <dgm:spPr/>
      <dgm:t>
        <a:bodyPr/>
        <a:lstStyle/>
        <a:p>
          <a:endParaRPr lang="es-MX"/>
        </a:p>
      </dgm:t>
    </dgm:pt>
    <dgm:pt modelId="{50C5E297-34F7-4568-B4F9-E90F4730D1AF}" type="pres">
      <dgm:prSet presAssocID="{33E664BF-41DF-4592-83AB-2CA4DC70791D}" presName="child2Text" presStyleLbl="bgAcc1" presStyleIdx="1" presStyleCnt="4">
        <dgm:presLayoutVars>
          <dgm:bulletEnabled val="1"/>
        </dgm:presLayoutVars>
      </dgm:prSet>
      <dgm:spPr/>
      <dgm:t>
        <a:bodyPr/>
        <a:lstStyle/>
        <a:p>
          <a:endParaRPr lang="es-MX"/>
        </a:p>
      </dgm:t>
    </dgm:pt>
    <dgm:pt modelId="{02EC32F5-DF43-4A49-AE50-06E342DA77A5}" type="pres">
      <dgm:prSet presAssocID="{33E664BF-41DF-4592-83AB-2CA4DC70791D}" presName="child3group" presStyleCnt="0"/>
      <dgm:spPr/>
    </dgm:pt>
    <dgm:pt modelId="{99AECA1A-E167-4740-BD18-BC4BDF6C9F03}" type="pres">
      <dgm:prSet presAssocID="{33E664BF-41DF-4592-83AB-2CA4DC70791D}" presName="child3" presStyleLbl="bgAcc1" presStyleIdx="2" presStyleCnt="4" custScaleX="172580" custScaleY="123589" custLinFactNeighborX="73137" custLinFactNeighborY="-44210"/>
      <dgm:spPr/>
      <dgm:t>
        <a:bodyPr/>
        <a:lstStyle/>
        <a:p>
          <a:endParaRPr lang="es-MX"/>
        </a:p>
      </dgm:t>
    </dgm:pt>
    <dgm:pt modelId="{643312C0-6E1C-4DF5-BC9A-337A037736BC}" type="pres">
      <dgm:prSet presAssocID="{33E664BF-41DF-4592-83AB-2CA4DC70791D}" presName="child3Text" presStyleLbl="bgAcc1" presStyleIdx="2" presStyleCnt="4">
        <dgm:presLayoutVars>
          <dgm:bulletEnabled val="1"/>
        </dgm:presLayoutVars>
      </dgm:prSet>
      <dgm:spPr/>
      <dgm:t>
        <a:bodyPr/>
        <a:lstStyle/>
        <a:p>
          <a:endParaRPr lang="es-MX"/>
        </a:p>
      </dgm:t>
    </dgm:pt>
    <dgm:pt modelId="{0F3D8FDB-31B7-4DCE-8E81-8F6EC5E07A5F}" type="pres">
      <dgm:prSet presAssocID="{33E664BF-41DF-4592-83AB-2CA4DC70791D}" presName="child4group" presStyleCnt="0"/>
      <dgm:spPr/>
    </dgm:pt>
    <dgm:pt modelId="{E3FA4E10-05B8-458A-AD2D-C9C2421DA929}" type="pres">
      <dgm:prSet presAssocID="{33E664BF-41DF-4592-83AB-2CA4DC70791D}" presName="child4" presStyleLbl="bgAcc1" presStyleIdx="3" presStyleCnt="4" custScaleX="176490" custScaleY="124826" custLinFactNeighborX="-60751" custLinFactNeighborY="-38774"/>
      <dgm:spPr/>
      <dgm:t>
        <a:bodyPr/>
        <a:lstStyle/>
        <a:p>
          <a:endParaRPr lang="es-MX"/>
        </a:p>
      </dgm:t>
    </dgm:pt>
    <dgm:pt modelId="{AAAE901C-AF96-40CE-9094-5845087F3CDB}" type="pres">
      <dgm:prSet presAssocID="{33E664BF-41DF-4592-83AB-2CA4DC70791D}" presName="child4Text" presStyleLbl="bgAcc1" presStyleIdx="3" presStyleCnt="4">
        <dgm:presLayoutVars>
          <dgm:bulletEnabled val="1"/>
        </dgm:presLayoutVars>
      </dgm:prSet>
      <dgm:spPr/>
      <dgm:t>
        <a:bodyPr/>
        <a:lstStyle/>
        <a:p>
          <a:endParaRPr lang="es-MX"/>
        </a:p>
      </dgm:t>
    </dgm:pt>
    <dgm:pt modelId="{267DD61E-3B2D-495A-B4A1-2812935485BB}" type="pres">
      <dgm:prSet presAssocID="{33E664BF-41DF-4592-83AB-2CA4DC70791D}" presName="childPlaceholder" presStyleCnt="0"/>
      <dgm:spPr/>
    </dgm:pt>
    <dgm:pt modelId="{86770C14-5DDA-442D-97B0-F375693D0E87}" type="pres">
      <dgm:prSet presAssocID="{33E664BF-41DF-4592-83AB-2CA4DC70791D}" presName="circle" presStyleCnt="0"/>
      <dgm:spPr/>
    </dgm:pt>
    <dgm:pt modelId="{F0F7CF4A-306F-43E6-84DE-B2AB40F861B0}" type="pres">
      <dgm:prSet presAssocID="{33E664BF-41DF-4592-83AB-2CA4DC70791D}" presName="quadrant1" presStyleLbl="node1" presStyleIdx="0" presStyleCnt="4" custScaleX="127977" custScaleY="118608" custLinFactNeighborX="-19020" custLinFactNeighborY="-15">
        <dgm:presLayoutVars>
          <dgm:chMax val="1"/>
          <dgm:bulletEnabled val="1"/>
        </dgm:presLayoutVars>
      </dgm:prSet>
      <dgm:spPr/>
      <dgm:t>
        <a:bodyPr/>
        <a:lstStyle/>
        <a:p>
          <a:endParaRPr lang="es-MX"/>
        </a:p>
      </dgm:t>
    </dgm:pt>
    <dgm:pt modelId="{84FD9981-A9D5-45BE-BE36-9C9733F6DA24}" type="pres">
      <dgm:prSet presAssocID="{33E664BF-41DF-4592-83AB-2CA4DC70791D}" presName="quadrant2" presStyleLbl="node1" presStyleIdx="1" presStyleCnt="4" custScaleX="123056" custScaleY="119656">
        <dgm:presLayoutVars>
          <dgm:chMax val="1"/>
          <dgm:bulletEnabled val="1"/>
        </dgm:presLayoutVars>
      </dgm:prSet>
      <dgm:spPr/>
      <dgm:t>
        <a:bodyPr/>
        <a:lstStyle/>
        <a:p>
          <a:endParaRPr lang="es-MX"/>
        </a:p>
      </dgm:t>
    </dgm:pt>
    <dgm:pt modelId="{A3877C74-B22E-42BD-9442-0EE6501EA6C4}" type="pres">
      <dgm:prSet presAssocID="{33E664BF-41DF-4592-83AB-2CA4DC70791D}" presName="quadrant3" presStyleLbl="node1" presStyleIdx="2" presStyleCnt="4" custScaleX="119557" custScaleY="108985" custLinFactNeighborX="2453" custLinFactNeighborY="4398">
        <dgm:presLayoutVars>
          <dgm:chMax val="1"/>
          <dgm:bulletEnabled val="1"/>
        </dgm:presLayoutVars>
      </dgm:prSet>
      <dgm:spPr/>
      <dgm:t>
        <a:bodyPr/>
        <a:lstStyle/>
        <a:p>
          <a:endParaRPr lang="es-MX"/>
        </a:p>
      </dgm:t>
    </dgm:pt>
    <dgm:pt modelId="{D3B4BBCA-306B-4FF2-B52F-CF0C82C31815}" type="pres">
      <dgm:prSet presAssocID="{33E664BF-41DF-4592-83AB-2CA4DC70791D}" presName="quadrant4" presStyleLbl="node1" presStyleIdx="3" presStyleCnt="4" custScaleX="128801" custScaleY="115000" custLinFactNeighborX="-18814" custLinFactNeighborY="2360">
        <dgm:presLayoutVars>
          <dgm:chMax val="1"/>
          <dgm:bulletEnabled val="1"/>
        </dgm:presLayoutVars>
      </dgm:prSet>
      <dgm:spPr/>
      <dgm:t>
        <a:bodyPr/>
        <a:lstStyle/>
        <a:p>
          <a:endParaRPr lang="es-MX"/>
        </a:p>
      </dgm:t>
    </dgm:pt>
    <dgm:pt modelId="{CBD6F29C-251E-47D9-B5D8-0B4023EE5A58}" type="pres">
      <dgm:prSet presAssocID="{33E664BF-41DF-4592-83AB-2CA4DC70791D}" presName="quadrantPlaceholder" presStyleCnt="0"/>
      <dgm:spPr/>
    </dgm:pt>
    <dgm:pt modelId="{E3851B5A-7ED3-4CF8-8746-86FA1EB87D70}" type="pres">
      <dgm:prSet presAssocID="{33E664BF-41DF-4592-83AB-2CA4DC70791D}" presName="center1" presStyleLbl="fgShp" presStyleIdx="0" presStyleCnt="2" custScaleX="139717" custScaleY="152921" custLinFactNeighborX="-26431" custLinFactNeighborY="-11287"/>
      <dgm:spPr/>
    </dgm:pt>
    <dgm:pt modelId="{AF89CE17-9EE7-4F25-A195-CF41AEC5BAC4}" type="pres">
      <dgm:prSet presAssocID="{33E664BF-41DF-4592-83AB-2CA4DC70791D}" presName="center2" presStyleLbl="fgShp" presStyleIdx="1" presStyleCnt="2" custScaleX="133254" custScaleY="130175" custLinFactNeighborX="-26431" custLinFactNeighborY="-5801"/>
      <dgm:spPr/>
    </dgm:pt>
  </dgm:ptLst>
  <dgm:cxnLst>
    <dgm:cxn modelId="{9B04C6EB-6B3F-4779-8E2A-0A420D2BEE2A}" srcId="{C83F91F4-A5B5-4E02-9CDF-4F420E589B7C}" destId="{26A3DD82-A2D2-43EF-8018-E40C9E36FDE3}" srcOrd="1" destOrd="0" parTransId="{852EA799-4AF3-451E-9BDF-1B5C06F281AC}" sibTransId="{BC93DD19-CEF4-4A81-AB73-31B0B2E4B750}"/>
    <dgm:cxn modelId="{BA32FF26-8E1F-4B71-810F-00BF7D60FA6D}" type="presOf" srcId="{34171785-A430-4EBB-8DEB-F870C32DFA10}" destId="{E3FA4E10-05B8-458A-AD2D-C9C2421DA929}" srcOrd="0" destOrd="0" presId="urn:microsoft.com/office/officeart/2005/8/layout/cycle4"/>
    <dgm:cxn modelId="{9D110120-AD9E-466E-9C8C-FCADD0888C5D}" type="presOf" srcId="{0BC75E4E-26DF-4BEC-A608-1FB9BE48AFCA}" destId="{E3FA4E10-05B8-458A-AD2D-C9C2421DA929}" srcOrd="0" destOrd="1" presId="urn:microsoft.com/office/officeart/2005/8/layout/cycle4"/>
    <dgm:cxn modelId="{A2C890D8-F23C-4E0A-8395-18AC1873E3B6}" srcId="{33E664BF-41DF-4592-83AB-2CA4DC70791D}" destId="{25D70915-4CED-4353-858D-C5577A335303}" srcOrd="1" destOrd="0" parTransId="{37341731-5F5D-4594-95AB-41E206E7AEF7}" sibTransId="{89215E6B-031B-4692-B7EC-4B9563B46DF7}"/>
    <dgm:cxn modelId="{85BC9E3B-99C4-402A-A277-3C6818ED9116}" type="presOf" srcId="{C83F91F4-A5B5-4E02-9CDF-4F420E589B7C}" destId="{A3877C74-B22E-42BD-9442-0EE6501EA6C4}" srcOrd="0" destOrd="0" presId="urn:microsoft.com/office/officeart/2005/8/layout/cycle4"/>
    <dgm:cxn modelId="{230A6618-5E93-4042-A50E-34D9E65EE4B8}" srcId="{33E664BF-41DF-4592-83AB-2CA4DC70791D}" destId="{4AE3A159-F975-406E-AC7B-2343AAC58A47}" srcOrd="3" destOrd="0" parTransId="{16A327A3-1DA6-486D-BC41-CE02D3DBAE54}" sibTransId="{41B61025-6379-4FBB-A761-0246AB1FB3C4}"/>
    <dgm:cxn modelId="{0A11D24C-3A79-42AD-8B66-0CA6690A2374}" type="presOf" srcId="{AFE70EE4-6D3D-4460-9A48-822091BBEEC3}" destId="{643312C0-6E1C-4DF5-BC9A-337A037736BC}" srcOrd="1" destOrd="0" presId="urn:microsoft.com/office/officeart/2005/8/layout/cycle4"/>
    <dgm:cxn modelId="{8E48AAE0-E4D2-4A69-8CA8-4EC77C55C344}" type="presOf" srcId="{26A3DD82-A2D2-43EF-8018-E40C9E36FDE3}" destId="{643312C0-6E1C-4DF5-BC9A-337A037736BC}" srcOrd="1" destOrd="1" presId="urn:microsoft.com/office/officeart/2005/8/layout/cycle4"/>
    <dgm:cxn modelId="{3883C9DF-E635-4DC8-9135-C1CEA3482CFC}" type="presOf" srcId="{25D70915-4CED-4353-858D-C5577A335303}" destId="{84FD9981-A9D5-45BE-BE36-9C9733F6DA24}" srcOrd="0" destOrd="0" presId="urn:microsoft.com/office/officeart/2005/8/layout/cycle4"/>
    <dgm:cxn modelId="{DCA7E225-DDF3-4E6C-B006-A897576AEEF8}" srcId="{4AE3A159-F975-406E-AC7B-2343AAC58A47}" destId="{0BC75E4E-26DF-4BEC-A608-1FB9BE48AFCA}" srcOrd="1" destOrd="0" parTransId="{9FB47ACE-A349-44A0-ACC2-EA8CF34DF7A8}" sibTransId="{6D1FDDDE-FDA8-43BF-935B-DFE7FBE05853}"/>
    <dgm:cxn modelId="{B9A86BA0-4E5C-41F4-B6C9-A0BF5CADB4C5}" type="presOf" srcId="{0BC75E4E-26DF-4BEC-A608-1FB9BE48AFCA}" destId="{AAAE901C-AF96-40CE-9094-5845087F3CDB}" srcOrd="1" destOrd="1" presId="urn:microsoft.com/office/officeart/2005/8/layout/cycle4"/>
    <dgm:cxn modelId="{FF188AF4-CE7F-4AC4-A68C-75C38EB64A8F}" type="presOf" srcId="{5E3A7181-02F8-4B7A-B64D-3CB8A99A237C}" destId="{50C5E297-34F7-4568-B4F9-E90F4730D1AF}" srcOrd="1" destOrd="0" presId="urn:microsoft.com/office/officeart/2005/8/layout/cycle4"/>
    <dgm:cxn modelId="{7DBFC278-9CBC-46A6-95A4-9B7AED9E34B0}" type="presOf" srcId="{A579D7A0-6BEC-4867-8447-8E32A9229354}" destId="{AAAE901C-AF96-40CE-9094-5845087F3CDB}" srcOrd="1" destOrd="2" presId="urn:microsoft.com/office/officeart/2005/8/layout/cycle4"/>
    <dgm:cxn modelId="{D9FA6A60-C813-488F-9FB1-47385B4E127A}" type="presOf" srcId="{2065C905-5598-4510-9374-43EF4BA36E9D}" destId="{A023D5A7-89AB-4103-A1CE-2929C9C7671D}" srcOrd="0" destOrd="1" presId="urn:microsoft.com/office/officeart/2005/8/layout/cycle4"/>
    <dgm:cxn modelId="{B49BED16-94C4-4450-8895-0B708D3CF6B8}" srcId="{C83F91F4-A5B5-4E02-9CDF-4F420E589B7C}" destId="{AFE70EE4-6D3D-4460-9A48-822091BBEEC3}" srcOrd="0" destOrd="0" parTransId="{599A3815-41FF-4394-8FE8-56309AC54D51}" sibTransId="{500CCD21-4904-41EE-B4DC-034BBE627DEF}"/>
    <dgm:cxn modelId="{B0DC8658-6B81-4672-8904-9C51DD265127}" type="presOf" srcId="{4AE3A159-F975-406E-AC7B-2343AAC58A47}" destId="{D3B4BBCA-306B-4FF2-B52F-CF0C82C31815}" srcOrd="0" destOrd="0" presId="urn:microsoft.com/office/officeart/2005/8/layout/cycle4"/>
    <dgm:cxn modelId="{CF407275-7A09-4AA5-8D0D-58A5FF975B8F}" srcId="{EE55A45A-A243-43EE-9AD6-4B07F33208C8}" destId="{A09D4A79-7C58-45EE-89EA-91D214352A3F}" srcOrd="0" destOrd="0" parTransId="{52E8B7EF-A8ED-4CB3-86ED-CEEC8D74CB47}" sibTransId="{F94DE556-8552-4AF5-A859-ECE20D891E39}"/>
    <dgm:cxn modelId="{12DE0C0E-66AD-414E-8EE2-188DD72CEBA1}" type="presOf" srcId="{2065C905-5598-4510-9374-43EF4BA36E9D}" destId="{50C5E297-34F7-4568-B4F9-E90F4730D1AF}" srcOrd="1" destOrd="1" presId="urn:microsoft.com/office/officeart/2005/8/layout/cycle4"/>
    <dgm:cxn modelId="{C0F4681D-6218-46A9-954F-CDA6A35312B3}" srcId="{33E664BF-41DF-4592-83AB-2CA4DC70791D}" destId="{EE55A45A-A243-43EE-9AD6-4B07F33208C8}" srcOrd="0" destOrd="0" parTransId="{1D01EB5A-D84B-49F9-A8C6-60EAA82D9E62}" sibTransId="{7B6AC7E5-8CBA-4ECC-912A-E6891FA4F629}"/>
    <dgm:cxn modelId="{8E124BEF-3B58-4117-83B6-CFA6E0D7E042}" srcId="{33E664BF-41DF-4592-83AB-2CA4DC70791D}" destId="{C83F91F4-A5B5-4E02-9CDF-4F420E589B7C}" srcOrd="2" destOrd="0" parTransId="{7057968B-62A3-4DF0-AFF0-51BD8B19A485}" sibTransId="{53EBBAA5-FFF8-415D-9D4A-21A93599B09A}"/>
    <dgm:cxn modelId="{DD591B43-94DA-4DB5-B5E3-53216245CDD6}" srcId="{4AE3A159-F975-406E-AC7B-2343AAC58A47}" destId="{34171785-A430-4EBB-8DEB-F870C32DFA10}" srcOrd="0" destOrd="0" parTransId="{DEA31683-0882-4D53-9DA9-B85DD5A36FD8}" sibTransId="{14179D7D-5007-48B5-A04E-659C33E7566D}"/>
    <dgm:cxn modelId="{57D7EDCF-BCED-43E5-ABBA-362F455A6828}" type="presOf" srcId="{33E664BF-41DF-4592-83AB-2CA4DC70791D}" destId="{EA1A6218-9126-4181-8168-03DE8D6FC475}" srcOrd="0" destOrd="0" presId="urn:microsoft.com/office/officeart/2005/8/layout/cycle4"/>
    <dgm:cxn modelId="{8AC4B472-0C21-4120-ADAB-AE92E3A9834E}" type="presOf" srcId="{EE55A45A-A243-43EE-9AD6-4B07F33208C8}" destId="{F0F7CF4A-306F-43E6-84DE-B2AB40F861B0}" srcOrd="0" destOrd="0" presId="urn:microsoft.com/office/officeart/2005/8/layout/cycle4"/>
    <dgm:cxn modelId="{2464155C-72B6-4900-8B75-CF0E201A26D6}" type="presOf" srcId="{A09D4A79-7C58-45EE-89EA-91D214352A3F}" destId="{AFAB8AA4-29AD-40B6-A4B9-033C926838D3}" srcOrd="1" destOrd="0" presId="urn:microsoft.com/office/officeart/2005/8/layout/cycle4"/>
    <dgm:cxn modelId="{264521C4-9F58-44FE-9B42-817170CB2B26}" type="presOf" srcId="{5E3A7181-02F8-4B7A-B64D-3CB8A99A237C}" destId="{A023D5A7-89AB-4103-A1CE-2929C9C7671D}" srcOrd="0" destOrd="0" presId="urn:microsoft.com/office/officeart/2005/8/layout/cycle4"/>
    <dgm:cxn modelId="{B5783BDA-1D40-42E7-993D-2179D648D3F1}" type="presOf" srcId="{A09D4A79-7C58-45EE-89EA-91D214352A3F}" destId="{E8BBE705-97E0-4EBE-8430-4DB346453E31}" srcOrd="0" destOrd="0" presId="urn:microsoft.com/office/officeart/2005/8/layout/cycle4"/>
    <dgm:cxn modelId="{E4D67E99-8948-4811-A1A0-C8BDC5844399}" type="presOf" srcId="{34171785-A430-4EBB-8DEB-F870C32DFA10}" destId="{AAAE901C-AF96-40CE-9094-5845087F3CDB}" srcOrd="1" destOrd="0" presId="urn:microsoft.com/office/officeart/2005/8/layout/cycle4"/>
    <dgm:cxn modelId="{2B4C99C6-FE60-40EE-A875-EEA11A71D6DA}" type="presOf" srcId="{AFE70EE4-6D3D-4460-9A48-822091BBEEC3}" destId="{99AECA1A-E167-4740-BD18-BC4BDF6C9F03}" srcOrd="0" destOrd="0" presId="urn:microsoft.com/office/officeart/2005/8/layout/cycle4"/>
    <dgm:cxn modelId="{D22DB76F-29CD-4AC0-BCA7-B3BD8D9D134D}" type="presOf" srcId="{26A3DD82-A2D2-43EF-8018-E40C9E36FDE3}" destId="{99AECA1A-E167-4740-BD18-BC4BDF6C9F03}" srcOrd="0" destOrd="1" presId="urn:microsoft.com/office/officeart/2005/8/layout/cycle4"/>
    <dgm:cxn modelId="{72B6F414-FFC1-4A35-95A0-048A38A42E07}" srcId="{25D70915-4CED-4353-858D-C5577A335303}" destId="{2065C905-5598-4510-9374-43EF4BA36E9D}" srcOrd="1" destOrd="0" parTransId="{BC70CA45-548E-45F4-8472-D38424C296EF}" sibTransId="{9180C7FE-46D4-4051-9733-7C8BC9CE39D7}"/>
    <dgm:cxn modelId="{F172CD92-4D67-4F6F-9AB7-D01C9BF9D6AC}" srcId="{4AE3A159-F975-406E-AC7B-2343AAC58A47}" destId="{A579D7A0-6BEC-4867-8447-8E32A9229354}" srcOrd="2" destOrd="0" parTransId="{C79485B5-A01B-45E0-940B-6BB52ADCFF2F}" sibTransId="{E7171DF8-2C54-4867-9C96-7CD49E6170B7}"/>
    <dgm:cxn modelId="{62CF5B8E-E90A-4E29-81C2-EC327FDA0C85}" srcId="{25D70915-4CED-4353-858D-C5577A335303}" destId="{5E3A7181-02F8-4B7A-B64D-3CB8A99A237C}" srcOrd="0" destOrd="0" parTransId="{06439A98-158E-4FFF-A878-6C4BCF7DBBBD}" sibTransId="{CFC7B70E-B4EB-45D7-9880-1BE607C40657}"/>
    <dgm:cxn modelId="{5F54DF7D-96ED-4345-B3D6-860CA4418038}" type="presOf" srcId="{A579D7A0-6BEC-4867-8447-8E32A9229354}" destId="{E3FA4E10-05B8-458A-AD2D-C9C2421DA929}" srcOrd="0" destOrd="2" presId="urn:microsoft.com/office/officeart/2005/8/layout/cycle4"/>
    <dgm:cxn modelId="{B65C8FC3-EABA-4E41-A99C-11F5D1CCBC5F}" type="presParOf" srcId="{EA1A6218-9126-4181-8168-03DE8D6FC475}" destId="{A3462DC6-A2CE-4061-878B-34A6692019F5}" srcOrd="0" destOrd="0" presId="urn:microsoft.com/office/officeart/2005/8/layout/cycle4"/>
    <dgm:cxn modelId="{FE3B35E9-E824-4925-AE42-7AD89E92C226}" type="presParOf" srcId="{A3462DC6-A2CE-4061-878B-34A6692019F5}" destId="{051ED462-4F6D-422F-8AC8-C582A6D5D165}" srcOrd="0" destOrd="0" presId="urn:microsoft.com/office/officeart/2005/8/layout/cycle4"/>
    <dgm:cxn modelId="{9249ADAF-30EE-4DD9-9DD5-DD8837B9A00B}" type="presParOf" srcId="{051ED462-4F6D-422F-8AC8-C582A6D5D165}" destId="{E8BBE705-97E0-4EBE-8430-4DB346453E31}" srcOrd="0" destOrd="0" presId="urn:microsoft.com/office/officeart/2005/8/layout/cycle4"/>
    <dgm:cxn modelId="{B6C82DC3-1BAC-4029-A349-02C8EEC8D59D}" type="presParOf" srcId="{051ED462-4F6D-422F-8AC8-C582A6D5D165}" destId="{AFAB8AA4-29AD-40B6-A4B9-033C926838D3}" srcOrd="1" destOrd="0" presId="urn:microsoft.com/office/officeart/2005/8/layout/cycle4"/>
    <dgm:cxn modelId="{93E1E0F2-EB71-48D4-903F-26BEAFFCCE29}" type="presParOf" srcId="{A3462DC6-A2CE-4061-878B-34A6692019F5}" destId="{1F5CA90E-6889-4501-9B39-931F5571074A}" srcOrd="1" destOrd="0" presId="urn:microsoft.com/office/officeart/2005/8/layout/cycle4"/>
    <dgm:cxn modelId="{010E9826-3C76-48DC-8534-75A18B72E3FB}" type="presParOf" srcId="{1F5CA90E-6889-4501-9B39-931F5571074A}" destId="{A023D5A7-89AB-4103-A1CE-2929C9C7671D}" srcOrd="0" destOrd="0" presId="urn:microsoft.com/office/officeart/2005/8/layout/cycle4"/>
    <dgm:cxn modelId="{7C98A871-8055-49BB-BAAC-2FD0B64CECA7}" type="presParOf" srcId="{1F5CA90E-6889-4501-9B39-931F5571074A}" destId="{50C5E297-34F7-4568-B4F9-E90F4730D1AF}" srcOrd="1" destOrd="0" presId="urn:microsoft.com/office/officeart/2005/8/layout/cycle4"/>
    <dgm:cxn modelId="{33CED505-B4B5-4B96-B666-D58FFCEB4BBA}" type="presParOf" srcId="{A3462DC6-A2CE-4061-878B-34A6692019F5}" destId="{02EC32F5-DF43-4A49-AE50-06E342DA77A5}" srcOrd="2" destOrd="0" presId="urn:microsoft.com/office/officeart/2005/8/layout/cycle4"/>
    <dgm:cxn modelId="{E5168E43-852A-4DA5-B615-C4B805EF2D95}" type="presParOf" srcId="{02EC32F5-DF43-4A49-AE50-06E342DA77A5}" destId="{99AECA1A-E167-4740-BD18-BC4BDF6C9F03}" srcOrd="0" destOrd="0" presId="urn:microsoft.com/office/officeart/2005/8/layout/cycle4"/>
    <dgm:cxn modelId="{0C381F15-99F0-41F0-A393-EEF4C30E7C67}" type="presParOf" srcId="{02EC32F5-DF43-4A49-AE50-06E342DA77A5}" destId="{643312C0-6E1C-4DF5-BC9A-337A037736BC}" srcOrd="1" destOrd="0" presId="urn:microsoft.com/office/officeart/2005/8/layout/cycle4"/>
    <dgm:cxn modelId="{B6ECC353-F3C0-4D10-8838-9859B9D19F7B}" type="presParOf" srcId="{A3462DC6-A2CE-4061-878B-34A6692019F5}" destId="{0F3D8FDB-31B7-4DCE-8E81-8F6EC5E07A5F}" srcOrd="3" destOrd="0" presId="urn:microsoft.com/office/officeart/2005/8/layout/cycle4"/>
    <dgm:cxn modelId="{21D95825-6DAC-4B7E-AF3A-F1C412679986}" type="presParOf" srcId="{0F3D8FDB-31B7-4DCE-8E81-8F6EC5E07A5F}" destId="{E3FA4E10-05B8-458A-AD2D-C9C2421DA929}" srcOrd="0" destOrd="0" presId="urn:microsoft.com/office/officeart/2005/8/layout/cycle4"/>
    <dgm:cxn modelId="{000A7D86-6174-4D0D-A217-865328C5002C}" type="presParOf" srcId="{0F3D8FDB-31B7-4DCE-8E81-8F6EC5E07A5F}" destId="{AAAE901C-AF96-40CE-9094-5845087F3CDB}" srcOrd="1" destOrd="0" presId="urn:microsoft.com/office/officeart/2005/8/layout/cycle4"/>
    <dgm:cxn modelId="{497454D1-F88F-40B8-A666-1B3CDD17AFE2}" type="presParOf" srcId="{A3462DC6-A2CE-4061-878B-34A6692019F5}" destId="{267DD61E-3B2D-495A-B4A1-2812935485BB}" srcOrd="4" destOrd="0" presId="urn:microsoft.com/office/officeart/2005/8/layout/cycle4"/>
    <dgm:cxn modelId="{45AB9FD7-FD79-4C2B-8911-EBC84AED7F9B}" type="presParOf" srcId="{EA1A6218-9126-4181-8168-03DE8D6FC475}" destId="{86770C14-5DDA-442D-97B0-F375693D0E87}" srcOrd="1" destOrd="0" presId="urn:microsoft.com/office/officeart/2005/8/layout/cycle4"/>
    <dgm:cxn modelId="{9E0CC7CC-4AFA-4627-B2EC-2E2C284DB98A}" type="presParOf" srcId="{86770C14-5DDA-442D-97B0-F375693D0E87}" destId="{F0F7CF4A-306F-43E6-84DE-B2AB40F861B0}" srcOrd="0" destOrd="0" presId="urn:microsoft.com/office/officeart/2005/8/layout/cycle4"/>
    <dgm:cxn modelId="{A513CA3B-84DA-4DE8-8FC0-FBE40B9B5C50}" type="presParOf" srcId="{86770C14-5DDA-442D-97B0-F375693D0E87}" destId="{84FD9981-A9D5-45BE-BE36-9C9733F6DA24}" srcOrd="1" destOrd="0" presId="urn:microsoft.com/office/officeart/2005/8/layout/cycle4"/>
    <dgm:cxn modelId="{4B59E815-C0E8-45E8-A3F9-6950D44B5211}" type="presParOf" srcId="{86770C14-5DDA-442D-97B0-F375693D0E87}" destId="{A3877C74-B22E-42BD-9442-0EE6501EA6C4}" srcOrd="2" destOrd="0" presId="urn:microsoft.com/office/officeart/2005/8/layout/cycle4"/>
    <dgm:cxn modelId="{5D38E3BA-0666-4A75-A3A6-BFFF7F672C0C}" type="presParOf" srcId="{86770C14-5DDA-442D-97B0-F375693D0E87}" destId="{D3B4BBCA-306B-4FF2-B52F-CF0C82C31815}" srcOrd="3" destOrd="0" presId="urn:microsoft.com/office/officeart/2005/8/layout/cycle4"/>
    <dgm:cxn modelId="{5D328A6C-D11C-4F47-8208-C97FA9586774}" type="presParOf" srcId="{86770C14-5DDA-442D-97B0-F375693D0E87}" destId="{CBD6F29C-251E-47D9-B5D8-0B4023EE5A58}" srcOrd="4" destOrd="0" presId="urn:microsoft.com/office/officeart/2005/8/layout/cycle4"/>
    <dgm:cxn modelId="{C8DCDADA-BEFD-4E79-8745-99D34CB107DD}" type="presParOf" srcId="{EA1A6218-9126-4181-8168-03DE8D6FC475}" destId="{E3851B5A-7ED3-4CF8-8746-86FA1EB87D70}" srcOrd="2" destOrd="0" presId="urn:microsoft.com/office/officeart/2005/8/layout/cycle4"/>
    <dgm:cxn modelId="{1639D96A-C086-434F-82D7-77359EEFD58B}" type="presParOf" srcId="{EA1A6218-9126-4181-8168-03DE8D6FC475}" destId="{AF89CE17-9EE7-4F25-A195-CF41AEC5BAC4}"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AC77A1-3F23-4D90-B13E-F29F4CAFFF31}" type="doc">
      <dgm:prSet loTypeId="urn:microsoft.com/office/officeart/2005/8/layout/vList3" loCatId="list" qsTypeId="urn:microsoft.com/office/officeart/2005/8/quickstyle/3d1" qsCatId="3D" csTypeId="urn:microsoft.com/office/officeart/2005/8/colors/colorful4" csCatId="colorful" phldr="1"/>
      <dgm:spPr/>
      <dgm:t>
        <a:bodyPr/>
        <a:lstStyle/>
        <a:p>
          <a:endParaRPr lang="es-MX"/>
        </a:p>
      </dgm:t>
    </dgm:pt>
    <dgm:pt modelId="{DAAF534A-B26F-4BCA-8FFC-30B5D61B5EA9}">
      <dgm:prSet custT="1"/>
      <dgm:spPr>
        <a:xfrm rot="10800000">
          <a:off x="1960104" y="214891"/>
          <a:ext cx="5187937" cy="2306520"/>
        </a:xfrm>
      </dgm:spPr>
      <dgm:t>
        <a:bodyPr lIns="936000"/>
        <a:lstStyle/>
        <a:p>
          <a:pPr marL="0" indent="0" algn="just" rtl="0">
            <a:lnSpc>
              <a:spcPts val="2000"/>
            </a:lnSpc>
            <a:spcAft>
              <a:spcPts val="0"/>
            </a:spcAft>
          </a:pPr>
          <a:r>
            <a:rPr lang="es-MX" sz="1800" b="1" i="1" dirty="0" smtClean="0">
              <a:solidFill>
                <a:srgbClr val="FFC000"/>
              </a:solidFill>
              <a:effectLst>
                <a:outerShdw blurRad="38100" dist="38100" dir="2700000" algn="tl">
                  <a:srgbClr val="000000">
                    <a:alpha val="43137"/>
                  </a:srgbClr>
                </a:outerShdw>
              </a:effectLst>
              <a:latin typeface="Arial Narrow" panose="020B0606020202030204" pitchFamily="34" charset="0"/>
            </a:rPr>
            <a:t>Objetivo:</a:t>
          </a:r>
          <a:r>
            <a:rPr lang="es-MX" sz="1800" dirty="0" smtClean="0">
              <a:solidFill>
                <a:srgbClr val="FFC000"/>
              </a:solidFill>
              <a:effectLst>
                <a:outerShdw blurRad="38100" dist="38100" dir="2700000" algn="tl">
                  <a:srgbClr val="000000">
                    <a:alpha val="43137"/>
                  </a:srgbClr>
                </a:outerShdw>
              </a:effectLst>
              <a:latin typeface="Arial Narrow" panose="020B0606020202030204" pitchFamily="34" charset="0"/>
            </a:rPr>
            <a:t> </a:t>
          </a:r>
          <a:r>
            <a:rPr lang="es-MX" sz="1800" dirty="0" smtClean="0">
              <a:effectLst>
                <a:outerShdw blurRad="38100" dist="38100" dir="2700000" algn="tl">
                  <a:srgbClr val="000000">
                    <a:alpha val="43137"/>
                  </a:srgbClr>
                </a:outerShdw>
              </a:effectLst>
              <a:latin typeface="Arial Narrow" panose="020B0606020202030204" pitchFamily="34" charset="0"/>
            </a:rPr>
            <a:t>realizar un análisis estatal de los impactos potenciales del Cambio Climático en la salud humana.</a:t>
          </a:r>
        </a:p>
        <a:p>
          <a:pPr marL="0" indent="0" algn="just" rtl="0">
            <a:lnSpc>
              <a:spcPct val="100000"/>
            </a:lnSpc>
            <a:spcAft>
              <a:spcPct val="35000"/>
            </a:spcAft>
          </a:pPr>
          <a:endParaRPr lang="es-MX" sz="800" b="1" i="1" dirty="0" smtClean="0">
            <a:effectLst>
              <a:outerShdw blurRad="38100" dist="38100" dir="2700000" algn="tl">
                <a:srgbClr val="000000">
                  <a:alpha val="43137"/>
                </a:srgbClr>
              </a:outerShdw>
            </a:effectLst>
            <a:latin typeface="Arial Narrow" panose="020B0606020202030204" pitchFamily="34" charset="0"/>
          </a:endParaRPr>
        </a:p>
        <a:p>
          <a:pPr marL="0" indent="0" algn="just" rtl="0">
            <a:lnSpc>
              <a:spcPts val="2000"/>
            </a:lnSpc>
            <a:spcAft>
              <a:spcPts val="0"/>
            </a:spcAft>
          </a:pPr>
          <a:r>
            <a:rPr lang="es-MX" sz="1800" b="1" i="1" dirty="0" smtClean="0">
              <a:solidFill>
                <a:srgbClr val="FFC000"/>
              </a:solidFill>
              <a:effectLst>
                <a:outerShdw blurRad="38100" dist="38100" dir="2700000" algn="tl">
                  <a:srgbClr val="000000">
                    <a:alpha val="43137"/>
                  </a:srgbClr>
                </a:outerShdw>
              </a:effectLst>
              <a:latin typeface="Arial Narrow" panose="020B0606020202030204" pitchFamily="34" charset="0"/>
            </a:rPr>
            <a:t>Cómo:</a:t>
          </a:r>
          <a:r>
            <a:rPr lang="es-MX" sz="1800" dirty="0" smtClean="0">
              <a:effectLst>
                <a:outerShdw blurRad="38100" dist="38100" dir="2700000" algn="tl">
                  <a:srgbClr val="000000">
                    <a:alpha val="43137"/>
                  </a:srgbClr>
                </a:outerShdw>
              </a:effectLst>
              <a:latin typeface="Arial Narrow" panose="020B0606020202030204" pitchFamily="34" charset="0"/>
            </a:rPr>
            <a:t> mediante la construcción de un marco de análisis que integre el </a:t>
          </a:r>
          <a:r>
            <a:rPr lang="es-MX" sz="1800" b="1" dirty="0" smtClean="0">
              <a:effectLst>
                <a:outerShdw blurRad="38100" dist="38100" dir="2700000" algn="tl">
                  <a:srgbClr val="000000">
                    <a:alpha val="43137"/>
                  </a:srgbClr>
                </a:outerShdw>
              </a:effectLst>
              <a:latin typeface="Arial Narrow" panose="020B0606020202030204" pitchFamily="34" charset="0"/>
            </a:rPr>
            <a:t>enfoque de gestión </a:t>
          </a:r>
          <a:r>
            <a:rPr lang="es-MX" sz="1800" dirty="0" smtClean="0">
              <a:effectLst>
                <a:outerShdw blurRad="38100" dist="38100" dir="2700000" algn="tl">
                  <a:srgbClr val="000000">
                    <a:alpha val="43137"/>
                  </a:srgbClr>
                </a:outerShdw>
              </a:effectLst>
              <a:latin typeface="Arial Narrow" panose="020B0606020202030204" pitchFamily="34" charset="0"/>
            </a:rPr>
            <a:t>del riesgo y la proyección de indicadores, para generar medidas de adaptación futuras, acordes a las necesidades y problemática específica de cada entidad.</a:t>
          </a:r>
          <a:endParaRPr lang="es-MX" sz="1800" dirty="0">
            <a:effectLst>
              <a:outerShdw blurRad="38100" dist="38100" dir="2700000" algn="tl">
                <a:srgbClr val="000000">
                  <a:alpha val="43137"/>
                </a:srgbClr>
              </a:outerShdw>
            </a:effectLst>
            <a:latin typeface="Arial Narrow" panose="020B0606020202030204" pitchFamily="34" charset="0"/>
            <a:ea typeface="+mn-ea"/>
            <a:cs typeface="+mn-cs"/>
          </a:endParaRPr>
        </a:p>
      </dgm:t>
    </dgm:pt>
    <dgm:pt modelId="{28A992A6-5575-47D7-9E71-D0C03EACBF99}" type="parTrans" cxnId="{C43A7C34-F32B-423B-93C9-288DB9135C30}">
      <dgm:prSet/>
      <dgm:spPr/>
      <dgm:t>
        <a:bodyPr/>
        <a:lstStyle/>
        <a:p>
          <a:endParaRPr lang="es-MX"/>
        </a:p>
      </dgm:t>
    </dgm:pt>
    <dgm:pt modelId="{A18F2BA4-C9B6-4EAA-B870-E8DDE070DB3B}" type="sibTrans" cxnId="{C43A7C34-F32B-423B-93C9-288DB9135C30}">
      <dgm:prSet/>
      <dgm:spPr/>
      <dgm:t>
        <a:bodyPr/>
        <a:lstStyle/>
        <a:p>
          <a:endParaRPr lang="es-MX"/>
        </a:p>
      </dgm:t>
    </dgm:pt>
    <dgm:pt modelId="{395CD6BD-1EC7-4588-B8A7-C7CFA3007950}" type="pres">
      <dgm:prSet presAssocID="{5EAC77A1-3F23-4D90-B13E-F29F4CAFFF31}" presName="linearFlow" presStyleCnt="0">
        <dgm:presLayoutVars>
          <dgm:dir/>
          <dgm:resizeHandles val="exact"/>
        </dgm:presLayoutVars>
      </dgm:prSet>
      <dgm:spPr/>
      <dgm:t>
        <a:bodyPr/>
        <a:lstStyle/>
        <a:p>
          <a:endParaRPr lang="es-MX"/>
        </a:p>
      </dgm:t>
    </dgm:pt>
    <dgm:pt modelId="{1E87906C-E76F-4D09-9538-5FD2B7B77670}" type="pres">
      <dgm:prSet presAssocID="{DAAF534A-B26F-4BCA-8FFC-30B5D61B5EA9}" presName="composite" presStyleCnt="0"/>
      <dgm:spPr/>
      <dgm:t>
        <a:bodyPr/>
        <a:lstStyle/>
        <a:p>
          <a:endParaRPr lang="es-MX"/>
        </a:p>
      </dgm:t>
    </dgm:pt>
    <dgm:pt modelId="{D41801DD-9AC3-48AB-9923-2FE955A245D0}" type="pres">
      <dgm:prSet presAssocID="{DAAF534A-B26F-4BCA-8FFC-30B5D61B5EA9}" presName="imgShp" presStyleLbl="fgImgPlace1" presStyleIdx="0" presStyleCnt="1" custLinFactNeighborX="-12780" custLinFactNeighborY="2401"/>
      <dgm:spPr>
        <a:xfrm>
          <a:off x="383056" y="122831"/>
          <a:ext cx="2613472" cy="2613472"/>
        </a:xfrm>
        <a:prstGeom prst="ellipse">
          <a:avLst/>
        </a:prstGeom>
        <a:blipFill rotWithShape="1">
          <a:blip xmlns:r="http://schemas.openxmlformats.org/officeDocument/2006/relationships" r:embed="rId1"/>
          <a:stretch>
            <a:fillRect/>
          </a:stretch>
        </a:blipFill>
        <a:scene3d>
          <a:camera prst="orthographicFront"/>
          <a:lightRig rig="flat" dir="t"/>
        </a:scene3d>
        <a:sp3d z="127000" prstMaterial="plastic">
          <a:bevelT w="88900" h="88900" prst="softRound"/>
          <a:bevelB w="88900" h="31750" prst="angle"/>
        </a:sp3d>
      </dgm:spPr>
      <dgm:t>
        <a:bodyPr/>
        <a:lstStyle/>
        <a:p>
          <a:endParaRPr lang="es-MX"/>
        </a:p>
      </dgm:t>
    </dgm:pt>
    <dgm:pt modelId="{721A34DA-1526-47EC-9590-A543DE40846B}" type="pres">
      <dgm:prSet presAssocID="{DAAF534A-B26F-4BCA-8FFC-30B5D61B5EA9}" presName="txShp" presStyleLbl="node1" presStyleIdx="0" presStyleCnt="1" custScaleX="124885" custScaleY="88255" custLinFactNeighborX="4997" custLinFactNeighborY="1379">
        <dgm:presLayoutVars>
          <dgm:bulletEnabled val="1"/>
        </dgm:presLayoutVars>
      </dgm:prSet>
      <dgm:spPr>
        <a:prstGeom prst="homePlate">
          <a:avLst/>
        </a:prstGeom>
      </dgm:spPr>
      <dgm:t>
        <a:bodyPr/>
        <a:lstStyle/>
        <a:p>
          <a:endParaRPr lang="es-MX"/>
        </a:p>
      </dgm:t>
    </dgm:pt>
  </dgm:ptLst>
  <dgm:cxnLst>
    <dgm:cxn modelId="{8C082A9A-6191-4872-B0C0-D7C44E91AE51}" type="presOf" srcId="{DAAF534A-B26F-4BCA-8FFC-30B5D61B5EA9}" destId="{721A34DA-1526-47EC-9590-A543DE40846B}" srcOrd="0" destOrd="0" presId="urn:microsoft.com/office/officeart/2005/8/layout/vList3"/>
    <dgm:cxn modelId="{FD25BC94-1C4E-489D-8D11-4E6A99FF0A24}" type="presOf" srcId="{5EAC77A1-3F23-4D90-B13E-F29F4CAFFF31}" destId="{395CD6BD-1EC7-4588-B8A7-C7CFA3007950}" srcOrd="0" destOrd="0" presId="urn:microsoft.com/office/officeart/2005/8/layout/vList3"/>
    <dgm:cxn modelId="{C43A7C34-F32B-423B-93C9-288DB9135C30}" srcId="{5EAC77A1-3F23-4D90-B13E-F29F4CAFFF31}" destId="{DAAF534A-B26F-4BCA-8FFC-30B5D61B5EA9}" srcOrd="0" destOrd="0" parTransId="{28A992A6-5575-47D7-9E71-D0C03EACBF99}" sibTransId="{A18F2BA4-C9B6-4EAA-B870-E8DDE070DB3B}"/>
    <dgm:cxn modelId="{9AB5A86A-F8BF-412B-8E0C-B69213D21824}" type="presParOf" srcId="{395CD6BD-1EC7-4588-B8A7-C7CFA3007950}" destId="{1E87906C-E76F-4D09-9538-5FD2B7B77670}" srcOrd="0" destOrd="0" presId="urn:microsoft.com/office/officeart/2005/8/layout/vList3"/>
    <dgm:cxn modelId="{C25A70FF-A0F4-473F-AECF-DD47AB60A87A}" type="presParOf" srcId="{1E87906C-E76F-4D09-9538-5FD2B7B77670}" destId="{D41801DD-9AC3-48AB-9923-2FE955A245D0}" srcOrd="0" destOrd="0" presId="urn:microsoft.com/office/officeart/2005/8/layout/vList3"/>
    <dgm:cxn modelId="{D5B1EA18-29EB-4930-984E-824B9A0EAF2A}" type="presParOf" srcId="{1E87906C-E76F-4D09-9538-5FD2B7B77670}" destId="{721A34DA-1526-47EC-9590-A543DE40846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AC77A1-3F23-4D90-B13E-F29F4CAFFF3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MX"/>
        </a:p>
      </dgm:t>
    </dgm:pt>
    <dgm:pt modelId="{DAAF534A-B26F-4BCA-8FFC-30B5D61B5EA9}">
      <dgm:prSet custT="1"/>
      <dgm:spPr>
        <a:solidFill>
          <a:schemeClr val="accent3"/>
        </a:solidFill>
      </dgm:spPr>
      <dgm:t>
        <a:bodyPr/>
        <a:lstStyle/>
        <a:p>
          <a:pPr algn="just" rtl="0"/>
          <a:r>
            <a:rPr lang="es-MX" sz="2600" b="1" i="0" dirty="0" smtClean="0">
              <a:solidFill>
                <a:prstClr val="black"/>
              </a:solidFill>
              <a:latin typeface="Arial Narrow" panose="020B0606020202030204" pitchFamily="34" charset="0"/>
            </a:rPr>
            <a:t>Objetivo:</a:t>
          </a:r>
          <a:r>
            <a:rPr lang="es-MX" sz="2600" i="0" dirty="0" smtClean="0">
              <a:solidFill>
                <a:prstClr val="black"/>
              </a:solidFill>
              <a:latin typeface="Arial Narrow" panose="020B0606020202030204" pitchFamily="34" charset="0"/>
            </a:rPr>
            <a:t> </a:t>
          </a:r>
          <a:r>
            <a:rPr lang="es-MX" sz="2600" i="0" dirty="0" smtClean="0">
              <a:solidFill>
                <a:prstClr val="black"/>
              </a:solidFill>
              <a:latin typeface="Arial Narrow" panose="020B0606020202030204" pitchFamily="34" charset="0"/>
              <a:cs typeface="Times New Roman"/>
            </a:rPr>
            <a:t>I</a:t>
          </a:r>
          <a:r>
            <a:rPr lang="es-MX" sz="2600" i="0" dirty="0" smtClean="0">
              <a:solidFill>
                <a:prstClr val="black"/>
              </a:solidFill>
              <a:latin typeface="Arial Narrow" panose="020B0606020202030204" pitchFamily="34" charset="0"/>
              <a:ea typeface="Calibri"/>
              <a:cs typeface="Times New Roman"/>
            </a:rPr>
            <a:t>mpulsar desde el Sector Salud la incorporación en los Programas Estatales de Cambio Climático (PEACC) de líneas de acción y actividades enfocadas a proteger la salud de la población frente a los impactos sanitarios del cambio.</a:t>
          </a:r>
          <a:endParaRPr lang="es-MX" sz="2600" i="0" dirty="0" smtClean="0">
            <a:solidFill>
              <a:schemeClr val="tx1"/>
            </a:solidFill>
            <a:latin typeface="Arial Narrow" panose="020B0606020202030204" pitchFamily="34" charset="0"/>
            <a:cs typeface="Times New Roman" panose="02020603050405020304" pitchFamily="18" charset="0"/>
          </a:endParaRPr>
        </a:p>
      </dgm:t>
    </dgm:pt>
    <dgm:pt modelId="{28A992A6-5575-47D7-9E71-D0C03EACBF99}" type="parTrans" cxnId="{C43A7C34-F32B-423B-93C9-288DB9135C30}">
      <dgm:prSet/>
      <dgm:spPr/>
      <dgm:t>
        <a:bodyPr/>
        <a:lstStyle/>
        <a:p>
          <a:endParaRPr lang="es-MX"/>
        </a:p>
      </dgm:t>
    </dgm:pt>
    <dgm:pt modelId="{A18F2BA4-C9B6-4EAA-B870-E8DDE070DB3B}" type="sibTrans" cxnId="{C43A7C34-F32B-423B-93C9-288DB9135C30}">
      <dgm:prSet/>
      <dgm:spPr/>
      <dgm:t>
        <a:bodyPr/>
        <a:lstStyle/>
        <a:p>
          <a:endParaRPr lang="es-MX"/>
        </a:p>
      </dgm:t>
    </dgm:pt>
    <dgm:pt modelId="{395CD6BD-1EC7-4588-B8A7-C7CFA3007950}" type="pres">
      <dgm:prSet presAssocID="{5EAC77A1-3F23-4D90-B13E-F29F4CAFFF31}" presName="linearFlow" presStyleCnt="0">
        <dgm:presLayoutVars>
          <dgm:dir/>
          <dgm:resizeHandles val="exact"/>
        </dgm:presLayoutVars>
      </dgm:prSet>
      <dgm:spPr/>
      <dgm:t>
        <a:bodyPr/>
        <a:lstStyle/>
        <a:p>
          <a:endParaRPr lang="es-MX"/>
        </a:p>
      </dgm:t>
    </dgm:pt>
    <dgm:pt modelId="{1E87906C-E76F-4D09-9538-5FD2B7B77670}" type="pres">
      <dgm:prSet presAssocID="{DAAF534A-B26F-4BCA-8FFC-30B5D61B5EA9}" presName="composite" presStyleCnt="0"/>
      <dgm:spPr/>
    </dgm:pt>
    <dgm:pt modelId="{D41801DD-9AC3-48AB-9923-2FE955A245D0}" type="pres">
      <dgm:prSet presAssocID="{DAAF534A-B26F-4BCA-8FFC-30B5D61B5EA9}" presName="imgShp" presStyleLbl="fgImgPlace1" presStyleIdx="0" presStyleCnt="1" custLinFactNeighborX="-3214" custLinFactNeighborY="374"/>
      <dgm:spPr>
        <a:blipFill rotWithShape="1">
          <a:blip xmlns:r="http://schemas.openxmlformats.org/officeDocument/2006/relationships" r:embed="rId1"/>
          <a:stretch>
            <a:fillRect/>
          </a:stretch>
        </a:blipFill>
      </dgm:spPr>
      <dgm:t>
        <a:bodyPr/>
        <a:lstStyle/>
        <a:p>
          <a:endParaRPr lang="es-MX"/>
        </a:p>
      </dgm:t>
    </dgm:pt>
    <dgm:pt modelId="{721A34DA-1526-47EC-9590-A543DE40846B}" type="pres">
      <dgm:prSet presAssocID="{DAAF534A-B26F-4BCA-8FFC-30B5D61B5EA9}" presName="txShp" presStyleLbl="node1" presStyleIdx="0" presStyleCnt="1" custScaleX="127210" custLinFactNeighborX="5595" custLinFactNeighborY="-476">
        <dgm:presLayoutVars>
          <dgm:bulletEnabled val="1"/>
        </dgm:presLayoutVars>
      </dgm:prSet>
      <dgm:spPr/>
      <dgm:t>
        <a:bodyPr/>
        <a:lstStyle/>
        <a:p>
          <a:endParaRPr lang="es-MX"/>
        </a:p>
      </dgm:t>
    </dgm:pt>
  </dgm:ptLst>
  <dgm:cxnLst>
    <dgm:cxn modelId="{7B9E1B38-7059-44EC-89AA-E312484B3123}" type="presOf" srcId="{DAAF534A-B26F-4BCA-8FFC-30B5D61B5EA9}" destId="{721A34DA-1526-47EC-9590-A543DE40846B}" srcOrd="0" destOrd="0" presId="urn:microsoft.com/office/officeart/2005/8/layout/vList3"/>
    <dgm:cxn modelId="{41183E0B-C9FD-4E3B-9031-948400F10E44}" type="presOf" srcId="{5EAC77A1-3F23-4D90-B13E-F29F4CAFFF31}" destId="{395CD6BD-1EC7-4588-B8A7-C7CFA3007950}" srcOrd="0" destOrd="0" presId="urn:microsoft.com/office/officeart/2005/8/layout/vList3"/>
    <dgm:cxn modelId="{C43A7C34-F32B-423B-93C9-288DB9135C30}" srcId="{5EAC77A1-3F23-4D90-B13E-F29F4CAFFF31}" destId="{DAAF534A-B26F-4BCA-8FFC-30B5D61B5EA9}" srcOrd="0" destOrd="0" parTransId="{28A992A6-5575-47D7-9E71-D0C03EACBF99}" sibTransId="{A18F2BA4-C9B6-4EAA-B870-E8DDE070DB3B}"/>
    <dgm:cxn modelId="{0B9ADD7F-AAE3-4339-97F1-C01741A037A5}" type="presParOf" srcId="{395CD6BD-1EC7-4588-B8A7-C7CFA3007950}" destId="{1E87906C-E76F-4D09-9538-5FD2B7B77670}" srcOrd="0" destOrd="0" presId="urn:microsoft.com/office/officeart/2005/8/layout/vList3"/>
    <dgm:cxn modelId="{908415A4-0E1A-4DA2-8278-56C5F9C483AB}" type="presParOf" srcId="{1E87906C-E76F-4D09-9538-5FD2B7B77670}" destId="{D41801DD-9AC3-48AB-9923-2FE955A245D0}" srcOrd="0" destOrd="0" presId="urn:microsoft.com/office/officeart/2005/8/layout/vList3"/>
    <dgm:cxn modelId="{C9A14D74-6A76-4B83-AFAB-C01A71DD1E42}" type="presParOf" srcId="{1E87906C-E76F-4D09-9538-5FD2B7B77670}" destId="{721A34DA-1526-47EC-9590-A543DE40846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ECA1A-E167-4740-BD18-BC4BDF6C9F03}">
      <dsp:nvSpPr>
        <dsp:cNvPr id="0" name=""/>
        <dsp:cNvSpPr/>
      </dsp:nvSpPr>
      <dsp:spPr>
        <a:xfrm>
          <a:off x="5547470" y="1906432"/>
          <a:ext cx="3309513" cy="15352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latin typeface="Arial Rounded MT Bold" pitchFamily="34" charset="0"/>
              <a:cs typeface="Aharoni" pitchFamily="2" charset="-79"/>
            </a:rPr>
            <a:t>Implementación de una Estrategia de comunicación educativa en municipios vulnerables</a:t>
          </a:r>
          <a:endParaRPr lang="es-MX" sz="1300" kern="1200" dirty="0">
            <a:latin typeface="Arial Rounded MT Bold" pitchFamily="34" charset="0"/>
            <a:cs typeface="Aharoni" pitchFamily="2" charset="-79"/>
          </a:endParaRPr>
        </a:p>
        <a:p>
          <a:pPr marL="114300" lvl="1" indent="-114300" algn="l" defTabSz="577850">
            <a:lnSpc>
              <a:spcPct val="90000"/>
            </a:lnSpc>
            <a:spcBef>
              <a:spcPct val="0"/>
            </a:spcBef>
            <a:spcAft>
              <a:spcPct val="15000"/>
            </a:spcAft>
            <a:buChar char="••"/>
          </a:pPr>
          <a:r>
            <a:rPr lang="en-US" sz="1300" kern="1200" dirty="0" smtClean="0">
              <a:latin typeface="Arial Rounded MT Bold" pitchFamily="34" charset="0"/>
              <a:cs typeface="Aharoni" pitchFamily="2" charset="-79"/>
            </a:rPr>
            <a:t> </a:t>
          </a:r>
          <a:r>
            <a:rPr lang="es-MX" sz="1300" kern="1200" dirty="0" smtClean="0">
              <a:latin typeface="Arial Rounded MT Bold" pitchFamily="34" charset="0"/>
              <a:cs typeface="Aharoni" pitchFamily="2" charset="-79"/>
            </a:rPr>
            <a:t>Desarrollar un programa de capacitación </a:t>
          </a:r>
          <a:endParaRPr lang="es-MX" sz="1300" kern="1200" dirty="0">
            <a:latin typeface="Arial Rounded MT Bold" pitchFamily="34" charset="0"/>
            <a:cs typeface="Aharoni" pitchFamily="2" charset="-79"/>
          </a:endParaRPr>
        </a:p>
      </dsp:txBody>
      <dsp:txXfrm>
        <a:off x="6574048" y="2323966"/>
        <a:ext cx="2249211" cy="1083982"/>
      </dsp:txXfrm>
    </dsp:sp>
    <dsp:sp modelId="{E3FA4E10-05B8-458A-AD2D-C9C2421DA929}">
      <dsp:nvSpPr>
        <dsp:cNvPr id="0" name=""/>
        <dsp:cNvSpPr/>
      </dsp:nvSpPr>
      <dsp:spPr>
        <a:xfrm>
          <a:off x="25571" y="1966275"/>
          <a:ext cx="3384494" cy="15506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s-MX" sz="1100" kern="1200" dirty="0" smtClean="0">
              <a:latin typeface="Arial Rounded MT Bold" pitchFamily="34" charset="0"/>
              <a:cs typeface="Aharoni" pitchFamily="2" charset="-79"/>
            </a:rPr>
            <a:t>Actualizar el marco normativo y programático del sector salud</a:t>
          </a:r>
          <a:endParaRPr lang="es-MX" sz="1100" kern="1200" dirty="0">
            <a:latin typeface="Arial Rounded MT Bold" pitchFamily="34" charset="0"/>
            <a:cs typeface="Aharoni" pitchFamily="2" charset="-79"/>
          </a:endParaRPr>
        </a:p>
        <a:p>
          <a:pPr marL="57150" lvl="1" indent="-57150" algn="l" defTabSz="488950">
            <a:lnSpc>
              <a:spcPct val="90000"/>
            </a:lnSpc>
            <a:spcBef>
              <a:spcPct val="0"/>
            </a:spcBef>
            <a:spcAft>
              <a:spcPct val="15000"/>
            </a:spcAft>
            <a:buChar char="••"/>
          </a:pPr>
          <a:endParaRPr lang="es-MX" sz="1100" kern="1200" dirty="0">
            <a:latin typeface="Arial Rounded MT Bold" pitchFamily="34" charset="0"/>
            <a:cs typeface="Aharoni" pitchFamily="2" charset="-79"/>
          </a:endParaRPr>
        </a:p>
        <a:p>
          <a:pPr marL="57150" lvl="1" indent="-57150" algn="l" defTabSz="488950">
            <a:lnSpc>
              <a:spcPct val="90000"/>
            </a:lnSpc>
            <a:spcBef>
              <a:spcPct val="0"/>
            </a:spcBef>
            <a:spcAft>
              <a:spcPct val="15000"/>
            </a:spcAft>
            <a:buChar char="••"/>
          </a:pPr>
          <a:r>
            <a:rPr lang="en-US" sz="1100" kern="1200" dirty="0" smtClean="0">
              <a:latin typeface="Arial Rounded MT Bold" pitchFamily="34" charset="0"/>
              <a:cs typeface="Aharoni" pitchFamily="2" charset="-79"/>
            </a:rPr>
            <a:t> </a:t>
          </a:r>
          <a:r>
            <a:rPr lang="es-MX" sz="1100" kern="1200" dirty="0" smtClean="0">
              <a:latin typeface="Arial Rounded MT Bold" pitchFamily="34" charset="0"/>
              <a:cs typeface="Aharoni" pitchFamily="2" charset="-79"/>
            </a:rPr>
            <a:t>Incorporar en los planes estatales de cambio climático el componente de salud </a:t>
          </a:r>
          <a:endParaRPr lang="es-MX" sz="1100" kern="1200" dirty="0">
            <a:latin typeface="Arial Rounded MT Bold" pitchFamily="34" charset="0"/>
            <a:cs typeface="Aharoni" pitchFamily="2" charset="-79"/>
          </a:endParaRPr>
        </a:p>
      </dsp:txBody>
      <dsp:txXfrm>
        <a:off x="59633" y="2387989"/>
        <a:ext cx="2301022" cy="1094831"/>
      </dsp:txXfrm>
    </dsp:sp>
    <dsp:sp modelId="{A023D5A7-89AB-4103-A1CE-2929C9C7671D}">
      <dsp:nvSpPr>
        <dsp:cNvPr id="0" name=""/>
        <dsp:cNvSpPr/>
      </dsp:nvSpPr>
      <dsp:spPr>
        <a:xfrm>
          <a:off x="5796172" y="139834"/>
          <a:ext cx="2957103" cy="8884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4000" rIns="0" bIns="0" numCol="1" spcCol="1270" anchor="ctr" anchorCtr="0">
          <a:noAutofit/>
        </a:bodyPr>
        <a:lstStyle/>
        <a:p>
          <a:pPr marL="0" lvl="1" indent="0" algn="l" defTabSz="1055688">
            <a:lnSpc>
              <a:spcPct val="90000"/>
            </a:lnSpc>
            <a:spcBef>
              <a:spcPct val="0"/>
            </a:spcBef>
            <a:spcAft>
              <a:spcPct val="15000"/>
            </a:spcAft>
            <a:buChar char="••"/>
          </a:pPr>
          <a:r>
            <a:rPr lang="en-US" sz="1100" kern="1200" dirty="0" smtClean="0">
              <a:latin typeface="Arial Rounded MT Bold" pitchFamily="34" charset="0"/>
              <a:cs typeface="Aharoni" pitchFamily="2" charset="-79"/>
            </a:rPr>
            <a:t>Diagnóstico y Evaluación de la Vulnerabilidad del Sector Salud ante el CC</a:t>
          </a:r>
          <a:endParaRPr lang="es-MX" sz="1100" kern="1200" dirty="0">
            <a:latin typeface="Arial Rounded MT Bold" pitchFamily="34" charset="0"/>
            <a:cs typeface="Aharoni" pitchFamily="2" charset="-79"/>
          </a:endParaRPr>
        </a:p>
        <a:p>
          <a:pPr marL="114300" lvl="1" indent="0" algn="l" defTabSz="577850">
            <a:lnSpc>
              <a:spcPct val="90000"/>
            </a:lnSpc>
            <a:spcBef>
              <a:spcPct val="0"/>
            </a:spcBef>
            <a:spcAft>
              <a:spcPct val="15000"/>
            </a:spcAft>
            <a:buChar char="••"/>
          </a:pPr>
          <a:r>
            <a:rPr lang="en-US" sz="1100" kern="1200" dirty="0" smtClean="0">
              <a:latin typeface="Arial Rounded MT Bold" pitchFamily="34" charset="0"/>
              <a:cs typeface="Aharoni" pitchFamily="2" charset="-79"/>
            </a:rPr>
            <a:t>D</a:t>
          </a:r>
          <a:r>
            <a:rPr lang="es-MX" sz="1100" kern="1200" dirty="0" smtClean="0">
              <a:latin typeface="Arial Rounded MT Bold" pitchFamily="34" charset="0"/>
              <a:cs typeface="Aharoni" pitchFamily="2" charset="-79"/>
            </a:rPr>
            <a:t>iagnóstico de la infraestructura estratégica</a:t>
          </a:r>
          <a:endParaRPr lang="es-MX" sz="1100" kern="1200" dirty="0">
            <a:latin typeface="Arial Rounded MT Bold" pitchFamily="34" charset="0"/>
            <a:cs typeface="Aharoni" pitchFamily="2" charset="-79"/>
          </a:endParaRPr>
        </a:p>
      </dsp:txBody>
      <dsp:txXfrm>
        <a:off x="6702819" y="159350"/>
        <a:ext cx="2030940" cy="627310"/>
      </dsp:txXfrm>
    </dsp:sp>
    <dsp:sp modelId="{E8BBE705-97E0-4EBE-8430-4DB346453E31}">
      <dsp:nvSpPr>
        <dsp:cNvPr id="0" name=""/>
        <dsp:cNvSpPr/>
      </dsp:nvSpPr>
      <dsp:spPr>
        <a:xfrm>
          <a:off x="0" y="131561"/>
          <a:ext cx="3215682" cy="9970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49530" rIns="0" bIns="4953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latin typeface="Arial Rounded MT Bold" pitchFamily="34" charset="0"/>
              <a:cs typeface="Aharoni" pitchFamily="2" charset="-79"/>
            </a:rPr>
            <a:t>Monitoreo de enfermedades sensibles al clima y sus tendencias en el tiempo: SAT</a:t>
          </a:r>
          <a:endParaRPr lang="es-MX" sz="1300" kern="1200" dirty="0">
            <a:latin typeface="Arial Rounded MT Bold" pitchFamily="34" charset="0"/>
            <a:cs typeface="Aharoni" pitchFamily="2" charset="-79"/>
          </a:endParaRPr>
        </a:p>
      </dsp:txBody>
      <dsp:txXfrm>
        <a:off x="21903" y="153464"/>
        <a:ext cx="2207171" cy="704001"/>
      </dsp:txXfrm>
    </dsp:sp>
    <dsp:sp modelId="{F0F7CF4A-306F-43E6-84DE-B2AB40F861B0}">
      <dsp:nvSpPr>
        <dsp:cNvPr id="0" name=""/>
        <dsp:cNvSpPr/>
      </dsp:nvSpPr>
      <dsp:spPr>
        <a:xfrm>
          <a:off x="2164362" y="104148"/>
          <a:ext cx="2151129" cy="1993648"/>
        </a:xfrm>
        <a:prstGeom prst="pieWedg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72000" rIns="72000" bIns="170688" numCol="1" spcCol="1270" anchor="ctr" anchorCtr="0">
          <a:noAutofit/>
        </a:bodyPr>
        <a:lstStyle/>
        <a:p>
          <a:pPr lvl="0" algn="l" defTabSz="1066800">
            <a:lnSpc>
              <a:spcPct val="90000"/>
            </a:lnSpc>
            <a:spcBef>
              <a:spcPct val="0"/>
            </a:spcBef>
            <a:spcAft>
              <a:spcPct val="35000"/>
            </a:spcAft>
          </a:pPr>
          <a:r>
            <a:rPr lang="es-MX" sz="2400" kern="1200" dirty="0" smtClean="0">
              <a:latin typeface="Britannic Bold" pitchFamily="34" charset="0"/>
            </a:rPr>
            <a:t>Monitoreo</a:t>
          </a:r>
        </a:p>
        <a:p>
          <a:pPr lvl="0" algn="l" defTabSz="1066800">
            <a:lnSpc>
              <a:spcPct val="90000"/>
            </a:lnSpc>
            <a:spcBef>
              <a:spcPct val="0"/>
            </a:spcBef>
            <a:spcAft>
              <a:spcPct val="35000"/>
            </a:spcAft>
          </a:pPr>
          <a:endParaRPr lang="es-MX" sz="2400" kern="1200" dirty="0">
            <a:latin typeface="Britannic Bold" pitchFamily="34" charset="0"/>
          </a:endParaRPr>
        </a:p>
      </dsp:txBody>
      <dsp:txXfrm>
        <a:off x="2794413" y="688074"/>
        <a:ext cx="1521078" cy="1409722"/>
      </dsp:txXfrm>
    </dsp:sp>
    <dsp:sp modelId="{84FD9981-A9D5-45BE-BE36-9C9733F6DA24}">
      <dsp:nvSpPr>
        <dsp:cNvPr id="0" name=""/>
        <dsp:cNvSpPr/>
      </dsp:nvSpPr>
      <dsp:spPr>
        <a:xfrm rot="5400000">
          <a:off x="4312507" y="67018"/>
          <a:ext cx="2011264" cy="2068414"/>
        </a:xfrm>
        <a:prstGeom prst="pieWedg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13792" rIns="36000" bIns="113792" numCol="1" spcCol="1270" anchor="ctr" anchorCtr="0">
          <a:noAutofit/>
        </a:bodyPr>
        <a:lstStyle/>
        <a:p>
          <a:pPr lvl="0" algn="l" defTabSz="711200">
            <a:lnSpc>
              <a:spcPct val="90000"/>
            </a:lnSpc>
            <a:spcBef>
              <a:spcPct val="0"/>
            </a:spcBef>
            <a:spcAft>
              <a:spcPct val="35000"/>
            </a:spcAft>
          </a:pPr>
          <a:r>
            <a:rPr lang="es-MX" sz="1600" kern="1200" dirty="0" smtClean="0">
              <a:solidFill>
                <a:schemeClr val="tx1"/>
              </a:solidFill>
              <a:latin typeface="Britannic Bold" pitchFamily="34" charset="0"/>
            </a:rPr>
            <a:t>Evaluación de vulnerabilidad</a:t>
          </a:r>
        </a:p>
        <a:p>
          <a:pPr lvl="0" algn="l" defTabSz="711200">
            <a:lnSpc>
              <a:spcPct val="90000"/>
            </a:lnSpc>
            <a:spcBef>
              <a:spcPct val="0"/>
            </a:spcBef>
            <a:spcAft>
              <a:spcPct val="35000"/>
            </a:spcAft>
          </a:pPr>
          <a:endParaRPr lang="es-MX" sz="1600" kern="1200" dirty="0" smtClean="0">
            <a:solidFill>
              <a:schemeClr val="tx1"/>
            </a:solidFill>
            <a:latin typeface="Britannic Bold" pitchFamily="34" charset="0"/>
          </a:endParaRPr>
        </a:p>
        <a:p>
          <a:pPr lvl="0" algn="l" defTabSz="711200">
            <a:lnSpc>
              <a:spcPct val="90000"/>
            </a:lnSpc>
            <a:spcBef>
              <a:spcPct val="0"/>
            </a:spcBef>
            <a:spcAft>
              <a:spcPct val="35000"/>
            </a:spcAft>
          </a:pPr>
          <a:endParaRPr lang="es-MX" sz="1600" kern="1200" dirty="0" smtClean="0">
            <a:solidFill>
              <a:schemeClr val="tx1"/>
            </a:solidFill>
            <a:latin typeface="Britannic Bold" pitchFamily="34" charset="0"/>
          </a:endParaRPr>
        </a:p>
      </dsp:txBody>
      <dsp:txXfrm rot="-5400000">
        <a:off x="4283932" y="684679"/>
        <a:ext cx="1462590" cy="1422178"/>
      </dsp:txXfrm>
    </dsp:sp>
    <dsp:sp modelId="{A3877C74-B22E-42BD-9442-0EE6501EA6C4}">
      <dsp:nvSpPr>
        <dsp:cNvPr id="0" name=""/>
        <dsp:cNvSpPr/>
      </dsp:nvSpPr>
      <dsp:spPr>
        <a:xfrm rot="10800000">
          <a:off x="4354571" y="2017711"/>
          <a:ext cx="2009600" cy="1831898"/>
        </a:xfrm>
        <a:prstGeom prst="pieWedg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904" rIns="0" bIns="120904" numCol="1" spcCol="1270" anchor="ctr" anchorCtr="0">
          <a:noAutofit/>
        </a:bodyPr>
        <a:lstStyle/>
        <a:p>
          <a:pPr lvl="0" algn="r" defTabSz="755650">
            <a:lnSpc>
              <a:spcPct val="90000"/>
            </a:lnSpc>
            <a:spcBef>
              <a:spcPct val="0"/>
            </a:spcBef>
            <a:spcAft>
              <a:spcPct val="35000"/>
            </a:spcAft>
          </a:pPr>
          <a:r>
            <a:rPr lang="en-US" sz="1700" kern="1200" dirty="0" smtClean="0">
              <a:solidFill>
                <a:schemeClr val="tx1"/>
              </a:solidFill>
              <a:latin typeface="Britannic Bold" pitchFamily="34" charset="0"/>
            </a:rPr>
            <a:t>Comunicación y Educación</a:t>
          </a:r>
        </a:p>
      </dsp:txBody>
      <dsp:txXfrm rot="10800000">
        <a:off x="4354571" y="2017711"/>
        <a:ext cx="1421002" cy="1295347"/>
      </dsp:txXfrm>
    </dsp:sp>
    <dsp:sp modelId="{D3B4BBCA-306B-4FF2-B52F-CF0C82C31815}">
      <dsp:nvSpPr>
        <dsp:cNvPr id="0" name=""/>
        <dsp:cNvSpPr/>
      </dsp:nvSpPr>
      <dsp:spPr>
        <a:xfrm rot="16200000">
          <a:off x="2276888" y="1816914"/>
          <a:ext cx="1933003" cy="2164980"/>
        </a:xfrm>
        <a:prstGeom prst="pieWedg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8016" rIns="36000" bIns="128016" numCol="1" spcCol="1270" anchor="ctr" anchorCtr="0">
          <a:noAutofit/>
        </a:bodyPr>
        <a:lstStyle/>
        <a:p>
          <a:pPr lvl="0" algn="l" defTabSz="800100">
            <a:lnSpc>
              <a:spcPct val="90000"/>
            </a:lnSpc>
            <a:spcBef>
              <a:spcPct val="0"/>
            </a:spcBef>
            <a:spcAft>
              <a:spcPct val="35000"/>
            </a:spcAft>
          </a:pPr>
          <a:endParaRPr lang="en-US" sz="1800" kern="1200" dirty="0" smtClean="0">
            <a:latin typeface="Britannic Bold" pitchFamily="34" charset="0"/>
          </a:endParaRPr>
        </a:p>
        <a:p>
          <a:pPr lvl="0" algn="l" defTabSz="800100">
            <a:lnSpc>
              <a:spcPct val="90000"/>
            </a:lnSpc>
            <a:spcBef>
              <a:spcPct val="0"/>
            </a:spcBef>
            <a:spcAft>
              <a:spcPct val="35000"/>
            </a:spcAft>
          </a:pPr>
          <a:r>
            <a:rPr lang="en-US" sz="1800" kern="1200" dirty="0" err="1" smtClean="0">
              <a:latin typeface="Britannic Bold" pitchFamily="34" charset="0"/>
            </a:rPr>
            <a:t>Fortalecer</a:t>
          </a:r>
          <a:r>
            <a:rPr lang="en-US" sz="1800" kern="1200" dirty="0" smtClean="0">
              <a:latin typeface="Britannic Bold" pitchFamily="34" charset="0"/>
            </a:rPr>
            <a:t> el marco normativo y programático</a:t>
          </a:r>
        </a:p>
      </dsp:txBody>
      <dsp:txXfrm rot="5400000">
        <a:off x="2795008" y="1932903"/>
        <a:ext cx="1530872" cy="1366840"/>
      </dsp:txXfrm>
    </dsp:sp>
    <dsp:sp modelId="{E3851B5A-7ED3-4CF8-8746-86FA1EB87D70}">
      <dsp:nvSpPr>
        <dsp:cNvPr id="0" name=""/>
        <dsp:cNvSpPr/>
      </dsp:nvSpPr>
      <dsp:spPr>
        <a:xfrm>
          <a:off x="3869678" y="1440614"/>
          <a:ext cx="810843" cy="771715"/>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89CE17-9EE7-4F25-A195-CF41AEC5BAC4}">
      <dsp:nvSpPr>
        <dsp:cNvPr id="0" name=""/>
        <dsp:cNvSpPr/>
      </dsp:nvSpPr>
      <dsp:spPr>
        <a:xfrm rot="10800000">
          <a:off x="3888432" y="1719789"/>
          <a:ext cx="773336" cy="656927"/>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71800" cy="454025"/>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4" y="1"/>
            <a:ext cx="2971800" cy="454025"/>
          </a:xfrm>
          <a:prstGeom prst="rect">
            <a:avLst/>
          </a:prstGeom>
        </p:spPr>
        <p:txBody>
          <a:bodyPr vert="horz" lIns="91440" tIns="45720" rIns="91440" bIns="45720" rtlCol="0"/>
          <a:lstStyle>
            <a:lvl1pPr algn="r">
              <a:defRPr sz="1200"/>
            </a:lvl1pPr>
          </a:lstStyle>
          <a:p>
            <a:fld id="{2D728E2E-88C6-441A-830D-EE797A06A523}" type="datetimeFigureOut">
              <a:rPr lang="es-MX" smtClean="0"/>
              <a:t>01/12/2016</a:t>
            </a:fld>
            <a:endParaRPr lang="es-MX"/>
          </a:p>
        </p:txBody>
      </p:sp>
      <p:sp>
        <p:nvSpPr>
          <p:cNvPr id="4" name="3 Marcador de pie de página"/>
          <p:cNvSpPr>
            <a:spLocks noGrp="1"/>
          </p:cNvSpPr>
          <p:nvPr>
            <p:ph type="ftr" sz="quarter" idx="2"/>
          </p:nvPr>
        </p:nvSpPr>
        <p:spPr>
          <a:xfrm>
            <a:off x="0" y="8621714"/>
            <a:ext cx="2971800" cy="454025"/>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84614" y="8621714"/>
            <a:ext cx="2971800" cy="454025"/>
          </a:xfrm>
          <a:prstGeom prst="rect">
            <a:avLst/>
          </a:prstGeom>
        </p:spPr>
        <p:txBody>
          <a:bodyPr vert="horz" lIns="91440" tIns="45720" rIns="91440" bIns="45720" rtlCol="0" anchor="b"/>
          <a:lstStyle>
            <a:lvl1pPr algn="r">
              <a:defRPr sz="1200"/>
            </a:lvl1pPr>
          </a:lstStyle>
          <a:p>
            <a:fld id="{8F0608A2-BCCE-4E8D-9A7E-644E7E3139F2}" type="slidenum">
              <a:rPr lang="es-MX" smtClean="0"/>
              <a:t>‹Nº›</a:t>
            </a:fld>
            <a:endParaRPr lang="es-MX"/>
          </a:p>
        </p:txBody>
      </p:sp>
    </p:spTree>
    <p:extLst>
      <p:ext uri="{BB962C8B-B14F-4D97-AF65-F5344CB8AC3E}">
        <p14:creationId xmlns:p14="http://schemas.microsoft.com/office/powerpoint/2010/main" val="4064384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3866"/>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4" y="0"/>
            <a:ext cx="2971800" cy="453866"/>
          </a:xfrm>
          <a:prstGeom prst="rect">
            <a:avLst/>
          </a:prstGeom>
        </p:spPr>
        <p:txBody>
          <a:bodyPr vert="horz" lIns="91440" tIns="45720" rIns="91440" bIns="45720" rtlCol="0"/>
          <a:lstStyle>
            <a:lvl1pPr algn="r">
              <a:defRPr sz="1200"/>
            </a:lvl1pPr>
          </a:lstStyle>
          <a:p>
            <a:fld id="{4B8C8BE6-9DE7-414A-9C10-E617AB0F6882}" type="datetimeFigureOut">
              <a:rPr lang="es-MX" smtClean="0"/>
              <a:t>01/12/2016</a:t>
            </a:fld>
            <a:endParaRPr lang="es-MX"/>
          </a:p>
        </p:txBody>
      </p:sp>
      <p:sp>
        <p:nvSpPr>
          <p:cNvPr id="4" name="3 Marcador de imagen de diapositiva"/>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11730"/>
            <a:ext cx="5486400" cy="4084796"/>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21883"/>
            <a:ext cx="2971800" cy="453866"/>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4" y="8621883"/>
            <a:ext cx="2971800" cy="453866"/>
          </a:xfrm>
          <a:prstGeom prst="rect">
            <a:avLst/>
          </a:prstGeom>
        </p:spPr>
        <p:txBody>
          <a:bodyPr vert="horz" lIns="91440" tIns="45720" rIns="91440" bIns="45720" rtlCol="0" anchor="b"/>
          <a:lstStyle>
            <a:lvl1pPr algn="r">
              <a:defRPr sz="1200"/>
            </a:lvl1pPr>
          </a:lstStyle>
          <a:p>
            <a:fld id="{943ECF7F-5A66-46B6-A5A1-188654D61454}" type="slidenum">
              <a:rPr lang="es-MX" smtClean="0"/>
              <a:t>‹Nº›</a:t>
            </a:fld>
            <a:endParaRPr lang="es-MX"/>
          </a:p>
        </p:txBody>
      </p:sp>
    </p:spTree>
    <p:extLst>
      <p:ext uri="{BB962C8B-B14F-4D97-AF65-F5344CB8AC3E}">
        <p14:creationId xmlns:p14="http://schemas.microsoft.com/office/powerpoint/2010/main" val="228992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60463" y="681038"/>
            <a:ext cx="4537075" cy="340360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8F32797-2B7B-4C85-936A-E8EA088641FB}" type="slidenum">
              <a:rPr lang="es-MX" smtClean="0">
                <a:solidFill>
                  <a:prstClr val="black"/>
                </a:solidFill>
              </a:rPr>
              <a:pPr/>
              <a:t>4</a:t>
            </a:fld>
            <a:endParaRPr lang="es-MX">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xfrm>
            <a:off x="1160463" y="681038"/>
            <a:ext cx="4537075"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a:bodyPr>
          <a:lstStyle/>
          <a:p>
            <a:pPr eaLnBrk="1" fontAlgn="auto" hangingPunct="1">
              <a:spcBef>
                <a:spcPts val="0"/>
              </a:spcBef>
              <a:spcAft>
                <a:spcPts val="0"/>
              </a:spcAft>
              <a:defRPr/>
            </a:pPr>
            <a:endParaRPr lang="es-MX" dirty="0" smtClean="0"/>
          </a:p>
          <a:p>
            <a:pPr eaLnBrk="1" fontAlgn="auto" hangingPunct="1">
              <a:spcBef>
                <a:spcPts val="0"/>
              </a:spcBef>
              <a:spcAft>
                <a:spcPts val="0"/>
              </a:spcAft>
              <a:defRPr/>
            </a:pPr>
            <a:endParaRPr lang="es-MX" dirty="0" smtClean="0"/>
          </a:p>
          <a:p>
            <a:pPr eaLnBrk="1" fontAlgn="auto" hangingPunct="1">
              <a:spcBef>
                <a:spcPts val="0"/>
              </a:spcBef>
              <a:spcAft>
                <a:spcPts val="0"/>
              </a:spcAft>
              <a:defRPr/>
            </a:pPr>
            <a:endParaRPr lang="es-MX" dirty="0"/>
          </a:p>
        </p:txBody>
      </p:sp>
      <p:sp>
        <p:nvSpPr>
          <p:cNvPr id="655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1D1AB2C-99A2-4EDA-8034-BBF8729DAD62}" type="slidenum">
              <a:rPr lang="es-MX" smtClean="0">
                <a:solidFill>
                  <a:prstClr val="black"/>
                </a:solidFill>
              </a:rPr>
              <a:pPr>
                <a:defRPr/>
              </a:pPr>
              <a:t>8</a:t>
            </a:fld>
            <a:endParaRPr lang="es-MX"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971" eaLnBrk="0" hangingPunct="0">
              <a:defRPr sz="1400">
                <a:solidFill>
                  <a:schemeClr val="tx1"/>
                </a:solidFill>
                <a:latin typeface="Arial" charset="0"/>
              </a:defRPr>
            </a:lvl1pPr>
            <a:lvl2pPr marL="728685" indent="-280264" defTabSz="913971" eaLnBrk="0" hangingPunct="0">
              <a:defRPr sz="1400">
                <a:solidFill>
                  <a:schemeClr val="tx1"/>
                </a:solidFill>
                <a:latin typeface="Arial" charset="0"/>
              </a:defRPr>
            </a:lvl2pPr>
            <a:lvl3pPr marL="1121054" indent="-224211" defTabSz="913971" eaLnBrk="0" hangingPunct="0">
              <a:defRPr sz="1400">
                <a:solidFill>
                  <a:schemeClr val="tx1"/>
                </a:solidFill>
                <a:latin typeface="Arial" charset="0"/>
              </a:defRPr>
            </a:lvl3pPr>
            <a:lvl4pPr marL="1569476" indent="-224211" defTabSz="913971" eaLnBrk="0" hangingPunct="0">
              <a:defRPr sz="1400">
                <a:solidFill>
                  <a:schemeClr val="tx1"/>
                </a:solidFill>
                <a:latin typeface="Arial" charset="0"/>
              </a:defRPr>
            </a:lvl4pPr>
            <a:lvl5pPr marL="2017898" indent="-224211" defTabSz="913971" eaLnBrk="0" hangingPunct="0">
              <a:defRPr sz="1400">
                <a:solidFill>
                  <a:schemeClr val="tx1"/>
                </a:solidFill>
                <a:latin typeface="Arial" charset="0"/>
              </a:defRPr>
            </a:lvl5pPr>
            <a:lvl6pPr marL="2466320" indent="-224211" defTabSz="913971" eaLnBrk="0" fontAlgn="base" hangingPunct="0">
              <a:spcBef>
                <a:spcPct val="0"/>
              </a:spcBef>
              <a:spcAft>
                <a:spcPct val="0"/>
              </a:spcAft>
              <a:defRPr sz="1400">
                <a:solidFill>
                  <a:schemeClr val="tx1"/>
                </a:solidFill>
                <a:latin typeface="Arial" charset="0"/>
              </a:defRPr>
            </a:lvl6pPr>
            <a:lvl7pPr marL="2914741" indent="-224211" defTabSz="913971" eaLnBrk="0" fontAlgn="base" hangingPunct="0">
              <a:spcBef>
                <a:spcPct val="0"/>
              </a:spcBef>
              <a:spcAft>
                <a:spcPct val="0"/>
              </a:spcAft>
              <a:defRPr sz="1400">
                <a:solidFill>
                  <a:schemeClr val="tx1"/>
                </a:solidFill>
                <a:latin typeface="Arial" charset="0"/>
              </a:defRPr>
            </a:lvl7pPr>
            <a:lvl8pPr marL="3363163" indent="-224211" defTabSz="913971" eaLnBrk="0" fontAlgn="base" hangingPunct="0">
              <a:spcBef>
                <a:spcPct val="0"/>
              </a:spcBef>
              <a:spcAft>
                <a:spcPct val="0"/>
              </a:spcAft>
              <a:defRPr sz="1400">
                <a:solidFill>
                  <a:schemeClr val="tx1"/>
                </a:solidFill>
                <a:latin typeface="Arial" charset="0"/>
              </a:defRPr>
            </a:lvl8pPr>
            <a:lvl9pPr marL="3811585" indent="-224211" defTabSz="913971" eaLnBrk="0" fontAlgn="base" hangingPunct="0">
              <a:spcBef>
                <a:spcPct val="0"/>
              </a:spcBef>
              <a:spcAft>
                <a:spcPct val="0"/>
              </a:spcAft>
              <a:defRPr sz="1400">
                <a:solidFill>
                  <a:schemeClr val="tx1"/>
                </a:solidFill>
                <a:latin typeface="Arial" charset="0"/>
              </a:defRPr>
            </a:lvl9pPr>
          </a:lstStyle>
          <a:p>
            <a:pPr eaLnBrk="1" hangingPunct="1"/>
            <a:fld id="{CF3FEF62-D698-48DA-A725-7C2FDE3BB8E8}" type="slidenum">
              <a:rPr lang="es-ES" sz="1200">
                <a:solidFill>
                  <a:srgbClr val="000000"/>
                </a:solidFill>
              </a:rPr>
              <a:pPr eaLnBrk="1" hangingPunct="1"/>
              <a:t>10</a:t>
            </a:fld>
            <a:endParaRPr lang="es-ES" sz="1200">
              <a:solidFill>
                <a:srgbClr val="000000"/>
              </a:solidFill>
            </a:endParaRPr>
          </a:p>
        </p:txBody>
      </p:sp>
      <p:sp>
        <p:nvSpPr>
          <p:cNvPr id="39939" name="Rectangle 2"/>
          <p:cNvSpPr>
            <a:spLocks noGrp="1" noRot="1" noChangeAspect="1" noChangeArrowheads="1" noTextEdit="1"/>
          </p:cNvSpPr>
          <p:nvPr>
            <p:ph type="sldImg"/>
          </p:nvPr>
        </p:nvSpPr>
        <p:spPr>
          <a:xfrm>
            <a:off x="1158875" y="681038"/>
            <a:ext cx="4540250" cy="3405187"/>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028" y="8621598"/>
            <a:ext cx="2972421" cy="45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8" tIns="45694" rIns="91388" bIns="45694" anchor="b"/>
          <a:lstStyle>
            <a:lvl1pPr defTabSz="931863" eaLnBrk="0" hangingPunct="0">
              <a:defRPr sz="1400">
                <a:solidFill>
                  <a:schemeClr val="tx1"/>
                </a:solidFill>
                <a:latin typeface="Arial" charset="0"/>
              </a:defRPr>
            </a:lvl1pPr>
            <a:lvl2pPr marL="742950" indent="-285750" defTabSz="931863" eaLnBrk="0" hangingPunct="0">
              <a:defRPr sz="1400">
                <a:solidFill>
                  <a:schemeClr val="tx1"/>
                </a:solidFill>
                <a:latin typeface="Arial" charset="0"/>
              </a:defRPr>
            </a:lvl2pPr>
            <a:lvl3pPr marL="1143000" indent="-228600" defTabSz="931863" eaLnBrk="0" hangingPunct="0">
              <a:defRPr sz="1400">
                <a:solidFill>
                  <a:schemeClr val="tx1"/>
                </a:solidFill>
                <a:latin typeface="Arial" charset="0"/>
              </a:defRPr>
            </a:lvl3pPr>
            <a:lvl4pPr marL="1600200" indent="-228600" defTabSz="931863" eaLnBrk="0" hangingPunct="0">
              <a:defRPr sz="1400">
                <a:solidFill>
                  <a:schemeClr val="tx1"/>
                </a:solidFill>
                <a:latin typeface="Arial" charset="0"/>
              </a:defRPr>
            </a:lvl4pPr>
            <a:lvl5pPr marL="2057400" indent="-228600" defTabSz="931863" eaLnBrk="0" hangingPunct="0">
              <a:defRPr sz="1400">
                <a:solidFill>
                  <a:schemeClr val="tx1"/>
                </a:solidFill>
                <a:latin typeface="Arial" charset="0"/>
              </a:defRPr>
            </a:lvl5pPr>
            <a:lvl6pPr marL="2514600" indent="-228600" defTabSz="931863" eaLnBrk="0" fontAlgn="base" hangingPunct="0">
              <a:spcBef>
                <a:spcPct val="0"/>
              </a:spcBef>
              <a:spcAft>
                <a:spcPct val="0"/>
              </a:spcAft>
              <a:defRPr sz="1400">
                <a:solidFill>
                  <a:schemeClr val="tx1"/>
                </a:solidFill>
                <a:latin typeface="Arial" charset="0"/>
              </a:defRPr>
            </a:lvl6pPr>
            <a:lvl7pPr marL="2971800" indent="-228600" defTabSz="931863" eaLnBrk="0" fontAlgn="base" hangingPunct="0">
              <a:spcBef>
                <a:spcPct val="0"/>
              </a:spcBef>
              <a:spcAft>
                <a:spcPct val="0"/>
              </a:spcAft>
              <a:defRPr sz="1400">
                <a:solidFill>
                  <a:schemeClr val="tx1"/>
                </a:solidFill>
                <a:latin typeface="Arial" charset="0"/>
              </a:defRPr>
            </a:lvl7pPr>
            <a:lvl8pPr marL="3429000" indent="-228600" defTabSz="931863" eaLnBrk="0" fontAlgn="base" hangingPunct="0">
              <a:spcBef>
                <a:spcPct val="0"/>
              </a:spcBef>
              <a:spcAft>
                <a:spcPct val="0"/>
              </a:spcAft>
              <a:defRPr sz="1400">
                <a:solidFill>
                  <a:schemeClr val="tx1"/>
                </a:solidFill>
                <a:latin typeface="Arial" charset="0"/>
              </a:defRPr>
            </a:lvl8pPr>
            <a:lvl9pPr marL="3886200" indent="-228600" defTabSz="931863" eaLnBrk="0" fontAlgn="base" hangingPunct="0">
              <a:spcBef>
                <a:spcPct val="0"/>
              </a:spcBef>
              <a:spcAft>
                <a:spcPct val="0"/>
              </a:spcAft>
              <a:defRPr sz="1400">
                <a:solidFill>
                  <a:schemeClr val="tx1"/>
                </a:solidFill>
                <a:latin typeface="Arial" charset="0"/>
              </a:defRPr>
            </a:lvl9pPr>
          </a:lstStyle>
          <a:p>
            <a:pPr algn="r" eaLnBrk="1" hangingPunct="1"/>
            <a:fld id="{C3DDC5D7-82A5-4842-99FE-D154F47D8432}" type="slidenum">
              <a:rPr lang="es-ES" sz="1200">
                <a:solidFill>
                  <a:prstClr val="black"/>
                </a:solidFill>
              </a:rPr>
              <a:pPr algn="r" eaLnBrk="1" hangingPunct="1"/>
              <a:t>34</a:t>
            </a:fld>
            <a:endParaRPr lang="es-ES" sz="1200">
              <a:solidFill>
                <a:prstClr val="black"/>
              </a:solidFill>
            </a:endParaRPr>
          </a:p>
        </p:txBody>
      </p:sp>
      <p:sp>
        <p:nvSpPr>
          <p:cNvPr id="43011" name="Rectangle 2"/>
          <p:cNvSpPr>
            <a:spLocks noGrp="1" noRot="1" noChangeAspect="1" noChangeArrowheads="1" noTextEdit="1"/>
          </p:cNvSpPr>
          <p:nvPr>
            <p:ph type="sldImg"/>
          </p:nvPr>
        </p:nvSpPr>
        <p:spPr>
          <a:xfrm>
            <a:off x="1160463" y="681038"/>
            <a:ext cx="4537075" cy="340360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challenges of addressing climate change are tremendous. The threat is frightening. The science is complex and technical; there’s been prolonged active dissemination of misinformation which has slowed our movement to act. Addressing the problem will require significant behavioral and controversial policy changes. But aren’t those typical challenges in public health? Howie Frumkin from CDC describes how the ten essential functions of public health can be applied to climate change. But the reality is that public health in the U.S. hasn’t fully engaged on this issue. Two recent surveys of local health officers indicate that, while we understand that climate change is important, we feel ill prepared to address it.  To date, our focus has been on adaptation – heat response plans, or expansion of vector surveillance. These adaptation strategies are critically important. But they are not sufficient. We must step up our involvement now, and embrace our very important role as partners with those who are trying to engage the public, industry, and policy-makers in supporting urgent and substantive action to mitigate climate change</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59ABA70F-C458-461A-BB88-35BE3D9EB144}" type="datetimeFigureOut">
              <a:rPr lang="es-MX" smtClean="0">
                <a:solidFill>
                  <a:prstClr val="black">
                    <a:tint val="75000"/>
                  </a:prstClr>
                </a:solidFill>
              </a:rPr>
              <a:pPr>
                <a:defRPr/>
              </a:pPr>
              <a:t>01/12/2016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8F184F8-4F65-42EF-BBCD-30F1BDE94039}"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33425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8F0A1305-5C17-4465-ABCF-DF270BB4B295}" type="datetimeFigureOut">
              <a:rPr lang="es-MX" smtClean="0">
                <a:solidFill>
                  <a:prstClr val="black">
                    <a:tint val="75000"/>
                  </a:prstClr>
                </a:solidFill>
              </a:rPr>
              <a:pPr>
                <a:defRPr/>
              </a:pPr>
              <a:t>01/12/2016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4C190AA-9C25-4116-98A1-32F8FD05252F}"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87978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D35ADDAA-D27D-4233-85A8-05FA5A9FB6C2}" type="datetimeFigureOut">
              <a:rPr lang="es-MX" smtClean="0">
                <a:solidFill>
                  <a:prstClr val="black">
                    <a:tint val="75000"/>
                  </a:prstClr>
                </a:solidFill>
              </a:rPr>
              <a:pPr>
                <a:defRPr/>
              </a:pPr>
              <a:t>01/12/2016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D5F16722-5A12-4714-A05B-FCC234F92C51}"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425027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Agradecimiento">
    <p:spTree>
      <p:nvGrpSpPr>
        <p:cNvPr id="1" name=""/>
        <p:cNvGrpSpPr/>
        <p:nvPr/>
      </p:nvGrpSpPr>
      <p:grpSpPr>
        <a:xfrm>
          <a:off x="0" y="0"/>
          <a:ext cx="0" cy="0"/>
          <a:chOff x="0" y="0"/>
          <a:chExt cx="0" cy="0"/>
        </a:xfrm>
      </p:grpSpPr>
      <p:sp>
        <p:nvSpPr>
          <p:cNvPr id="5" name="3 Marcador de fecha"/>
          <p:cNvSpPr>
            <a:spLocks noGrp="1"/>
          </p:cNvSpPr>
          <p:nvPr>
            <p:ph type="dt" sz="half" idx="10"/>
          </p:nvPr>
        </p:nvSpPr>
        <p:spPr>
          <a:xfrm>
            <a:off x="6732240" y="6146345"/>
            <a:ext cx="2133600" cy="365125"/>
          </a:xfrm>
        </p:spPr>
        <p:txBody>
          <a:bodyPr vert="horz" lIns="91440" tIns="45720" rIns="91440" bIns="45720" rtlCol="0" anchor="ctr"/>
          <a:lstStyle>
            <a:lvl1pPr>
              <a:defRPr lang="es-MX" sz="1800" smtClean="0">
                <a:solidFill>
                  <a:schemeClr val="tx1"/>
                </a:solidFill>
                <a:latin typeface="+mn-lt"/>
              </a:defRPr>
            </a:lvl1pPr>
          </a:lstStyle>
          <a:p>
            <a:pPr algn="ctr"/>
            <a:fld id="{F2130C24-5167-48B4-84AB-2B121F47C4D9}" type="datetime1">
              <a:rPr lang="es-MX" smtClean="0"/>
              <a:t>01/12/2016</a:t>
            </a:fld>
            <a:endParaRPr lang="es-MX"/>
          </a:p>
        </p:txBody>
      </p:sp>
      <p:sp>
        <p:nvSpPr>
          <p:cNvPr id="8" name="1 Título"/>
          <p:cNvSpPr>
            <a:spLocks noGrp="1"/>
          </p:cNvSpPr>
          <p:nvPr>
            <p:ph type="ctrTitle" hasCustomPrompt="1"/>
          </p:nvPr>
        </p:nvSpPr>
        <p:spPr>
          <a:xfrm>
            <a:off x="685800" y="3140422"/>
            <a:ext cx="7772400" cy="648072"/>
          </a:xfrm>
        </p:spPr>
        <p:txBody>
          <a:bodyPr/>
          <a:lstStyle>
            <a:lvl1pPr>
              <a:defRPr sz="3200" b="1">
                <a:solidFill>
                  <a:srgbClr val="006699"/>
                </a:solidFill>
                <a:latin typeface="Arial Narrow" pitchFamily="34" charset="0"/>
              </a:defRPr>
            </a:lvl1pPr>
          </a:lstStyle>
          <a:p>
            <a:r>
              <a:rPr lang="es-ES" dirty="0" smtClean="0"/>
              <a:t>Haga clic para modificar el Nombre</a:t>
            </a:r>
            <a:endParaRPr lang="es-MX" dirty="0"/>
          </a:p>
        </p:txBody>
      </p:sp>
      <p:sp>
        <p:nvSpPr>
          <p:cNvPr id="9" name="2 Subtítulo"/>
          <p:cNvSpPr>
            <a:spLocks noGrp="1"/>
          </p:cNvSpPr>
          <p:nvPr>
            <p:ph type="subTitle" idx="1" hasCustomPrompt="1"/>
          </p:nvPr>
        </p:nvSpPr>
        <p:spPr>
          <a:xfrm>
            <a:off x="1371600" y="3932510"/>
            <a:ext cx="6400800" cy="1080120"/>
          </a:xfrm>
        </p:spPr>
        <p:txBody>
          <a:bodyPr/>
          <a:lstStyle>
            <a:lvl1pPr marL="0" indent="0" algn="ctr">
              <a:buNone/>
              <a:defRPr sz="2400" b="1">
                <a:solidFill>
                  <a:schemeClr val="tx2"/>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datos y correo electrónico</a:t>
            </a:r>
            <a:endParaRPr lang="es-MX" dirty="0"/>
          </a:p>
        </p:txBody>
      </p:sp>
      <p:cxnSp>
        <p:nvCxnSpPr>
          <p:cNvPr id="10" name="9 Conector recto"/>
          <p:cNvCxnSpPr/>
          <p:nvPr userDrawn="1"/>
        </p:nvCxnSpPr>
        <p:spPr>
          <a:xfrm>
            <a:off x="971600" y="3788494"/>
            <a:ext cx="72008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3" name="12 CuadroTexto"/>
          <p:cNvSpPr txBox="1"/>
          <p:nvPr userDrawn="1"/>
        </p:nvSpPr>
        <p:spPr>
          <a:xfrm>
            <a:off x="2843808" y="5787354"/>
            <a:ext cx="3528392" cy="954107"/>
          </a:xfrm>
          <a:prstGeom prst="rect">
            <a:avLst/>
          </a:prstGeom>
          <a:noFill/>
        </p:spPr>
        <p:txBody>
          <a:bodyPr wrap="square" rtlCol="0">
            <a:spAutoFit/>
          </a:bodyPr>
          <a:lstStyle/>
          <a:p>
            <a:pPr algn="ctr"/>
            <a:r>
              <a:rPr lang="es-MX" sz="28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Somos COFEPRIS,</a:t>
            </a:r>
          </a:p>
          <a:p>
            <a:pPr algn="ctr"/>
            <a:r>
              <a:rPr lang="es-MX" sz="2800" b="1" dirty="0">
                <a:solidFill>
                  <a:schemeClr val="accent6">
                    <a:lumMod val="75000"/>
                  </a:schemeClr>
                </a:solidFill>
                <a:effectLst>
                  <a:outerShdw blurRad="38100" dist="38100" dir="2700000" algn="tl">
                    <a:srgbClr val="000000">
                      <a:alpha val="43137"/>
                    </a:srgbClr>
                  </a:outerShdw>
                </a:effectLst>
                <a:latin typeface="Arial Narrow" pitchFamily="34" charset="0"/>
              </a:rPr>
              <a:t>s</a:t>
            </a:r>
            <a:r>
              <a:rPr lang="es-MX" sz="2800" b="1" dirty="0" smtClean="0">
                <a:solidFill>
                  <a:schemeClr val="accent6">
                    <a:lumMod val="75000"/>
                  </a:schemeClr>
                </a:solidFill>
                <a:effectLst>
                  <a:outerShdw blurRad="38100" dist="38100" dir="2700000" algn="tl">
                    <a:srgbClr val="000000">
                      <a:alpha val="43137"/>
                    </a:srgbClr>
                  </a:outerShdw>
                </a:effectLst>
                <a:latin typeface="Arial Narrow" pitchFamily="34" charset="0"/>
              </a:rPr>
              <a:t>omos ARN</a:t>
            </a:r>
            <a:endParaRPr lang="es-MX" sz="2800" b="1" dirty="0">
              <a:solidFill>
                <a:schemeClr val="accent6">
                  <a:lumMod val="75000"/>
                </a:schemeClr>
              </a:solidFill>
              <a:effectLst>
                <a:outerShdw blurRad="38100" dist="38100" dir="2700000" algn="tl">
                  <a:srgbClr val="000000">
                    <a:alpha val="43137"/>
                  </a:srgbClr>
                </a:outerShdw>
              </a:effectLst>
              <a:latin typeface="Arial Narrow" pitchFamily="34" charset="0"/>
            </a:endParaRPr>
          </a:p>
        </p:txBody>
      </p:sp>
      <p:pic>
        <p:nvPicPr>
          <p:cNvPr id="11" name="Picture 4"/>
          <p:cNvPicPr>
            <a:picLocks noChangeAspect="1" noChangeArrowheads="1"/>
          </p:cNvPicPr>
          <p:nvPr userDrawn="1"/>
        </p:nvPicPr>
        <p:blipFill>
          <a:blip r:embed="rId2" cstate="print"/>
          <a:srcRect/>
          <a:stretch>
            <a:fillRect/>
          </a:stretch>
        </p:blipFill>
        <p:spPr bwMode="auto">
          <a:xfrm>
            <a:off x="2555776" y="1412777"/>
            <a:ext cx="4032448" cy="1727646"/>
          </a:xfrm>
          <a:prstGeom prst="rect">
            <a:avLst/>
          </a:prstGeom>
          <a:noFill/>
          <a:ln w="9525">
            <a:noFill/>
            <a:miter lim="800000"/>
            <a:headEnd/>
            <a:tailEnd/>
          </a:ln>
          <a:effectLst/>
        </p:spPr>
      </p:pic>
    </p:spTree>
    <p:extLst>
      <p:ext uri="{BB962C8B-B14F-4D97-AF65-F5344CB8AC3E}">
        <p14:creationId xmlns:p14="http://schemas.microsoft.com/office/powerpoint/2010/main" val="26546144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F41EA535-BC56-48B0-BF49-BC93EF3A04F3}" type="datetimeFigureOut">
              <a:rPr lang="es-MX" smtClean="0">
                <a:solidFill>
                  <a:prstClr val="black">
                    <a:tint val="75000"/>
                  </a:prstClr>
                </a:solidFill>
              </a:rPr>
              <a:pPr>
                <a:defRPr/>
              </a:pPr>
              <a:t>01/12/2016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512E5D1-FF1D-4974-987E-AE47DFB28BE5}"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66777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0DC95BB-3F94-45B4-A2DD-2177CB5F64ED}" type="datetimeFigureOut">
              <a:rPr lang="es-MX" smtClean="0">
                <a:solidFill>
                  <a:prstClr val="black">
                    <a:tint val="75000"/>
                  </a:prstClr>
                </a:solidFill>
              </a:rPr>
              <a:pPr>
                <a:defRPr/>
              </a:pPr>
              <a:t>01/12/2016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2EBF451-BD96-4CBD-861D-B33E1E50108E}"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18589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1F9DAD3A-BD98-4D57-B75A-7048210B1595}" type="datetimeFigureOut">
              <a:rPr lang="es-MX" smtClean="0">
                <a:solidFill>
                  <a:prstClr val="black">
                    <a:tint val="75000"/>
                  </a:prstClr>
                </a:solidFill>
              </a:rPr>
              <a:pPr>
                <a:defRPr/>
              </a:pPr>
              <a:t>01/12/2016</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D846D2E-64DE-4ABE-9366-CD0FEBF4FEB8}"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74879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4D9FE669-3EBA-4359-97F5-303AB02738F3}" type="datetimeFigureOut">
              <a:rPr lang="es-MX" smtClean="0">
                <a:solidFill>
                  <a:prstClr val="black">
                    <a:tint val="75000"/>
                  </a:prstClr>
                </a:solidFill>
              </a:rPr>
              <a:pPr>
                <a:defRPr/>
              </a:pPr>
              <a:t>01/12/2016</a:t>
            </a:fld>
            <a:endParaRPr lang="es-MX">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B368064F-234B-45A7-96F9-37BB9664A2DB}"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56192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93E0D3C3-F370-4922-8CCC-FAA2BA910A33}" type="datetimeFigureOut">
              <a:rPr lang="es-MX" smtClean="0">
                <a:solidFill>
                  <a:prstClr val="black">
                    <a:tint val="75000"/>
                  </a:prstClr>
                </a:solidFill>
              </a:rPr>
              <a:pPr>
                <a:defRPr/>
              </a:pPr>
              <a:t>01/12/2016</a:t>
            </a:fld>
            <a:endParaRPr lang="es-MX">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7A50A632-DE96-4581-94B6-40D63965827C}"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92839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8D2EB87-4E88-40AD-BFE9-D03D12509D8E}" type="datetimeFigureOut">
              <a:rPr lang="es-MX" smtClean="0">
                <a:solidFill>
                  <a:prstClr val="black">
                    <a:tint val="75000"/>
                  </a:prstClr>
                </a:solidFill>
              </a:rPr>
              <a:pPr>
                <a:defRPr/>
              </a:pPr>
              <a:t>01/12/2016</a:t>
            </a:fld>
            <a:endParaRPr lang="es-MX">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460F3264-B79C-4819-998B-40F3102721F1}"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985952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2D05679-78E6-4A16-AC21-AE6C75B013A4}" type="datetimeFigureOut">
              <a:rPr lang="es-MX" smtClean="0">
                <a:solidFill>
                  <a:prstClr val="black">
                    <a:tint val="75000"/>
                  </a:prstClr>
                </a:solidFill>
              </a:rPr>
              <a:pPr>
                <a:defRPr/>
              </a:pPr>
              <a:t>01/12/2016</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EE622FF-0DCB-4AD0-8735-6B2E26C09440}"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45489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BB4D118-F25C-41E1-A1F4-7F2419D5FFD2}" type="datetimeFigureOut">
              <a:rPr lang="es-MX" smtClean="0">
                <a:solidFill>
                  <a:prstClr val="black">
                    <a:tint val="75000"/>
                  </a:prstClr>
                </a:solidFill>
              </a:rPr>
              <a:pPr>
                <a:defRPr/>
              </a:pPr>
              <a:t>01/12/2016</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71888226-E49A-4B98-BAD1-A021F0DE3C0E}"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33040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618536F-1910-4785-B28B-5E432EE90C9E}" type="datetimeFigureOut">
              <a:rPr lang="es-MX" smtClean="0">
                <a:solidFill>
                  <a:prstClr val="black">
                    <a:tint val="75000"/>
                  </a:prstClr>
                </a:solidFill>
              </a:rPr>
              <a:pPr>
                <a:defRPr/>
              </a:pPr>
              <a:t>01/12/2016</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DB4473-9BF4-42F3-895D-E604602959D6}"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0908324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2.jpeg"/><Relationship Id="rId4" Type="http://schemas.openxmlformats.org/officeDocument/2006/relationships/image" Target="../media/image37.pn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images.google.com/imgres?imgurl=http://www.lorca.es/notasPrensaIMG/29-05-07%20exposici%C3%B3n%20escuela%20artes%20pl%C3%A1sticas%20001.jpg&amp;imgrefurl=http://www.inmigrantesenlorca.es/noticiasc.asp?id=659&amp;h=300&amp;w=400&amp;sz=22&amp;hl=es&amp;start=66&amp;um=1&amp;tbnid=ej3W8IIBK1AEnM:&amp;tbnh=93&amp;tbnw=124&amp;prev=" TargetMode="External"/><Relationship Id="rId13" Type="http://schemas.openxmlformats.org/officeDocument/2006/relationships/image" Target="../media/image11.jpeg"/><Relationship Id="rId18" Type="http://schemas.openxmlformats.org/officeDocument/2006/relationships/image" Target="../media/image15.jpe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hyperlink" Target="http://images.google.com/imgres?imgurl=http://bp3.blogger.com/_Fyh85SDwjSM/Rp44SUQSaEI/AAAAAAAAAGw/JYUNa2SNwmo/s320/conviviencia+con+ni%C3%B1os+2.jpg&amp;imgrefurl=http://cazorla-sahara.blogspot.com/2007/07/exposicion-stand-en-palma-del-rio-favor.html&amp;h=240&amp;w=320&amp;sz=23&amp;hl=es&amp;start=175&amp;um=1&amp;tbnid=JBBv4dVqCdiWQM:&amp;tbnh=89&amp;tbnw=118&amp;prev=" TargetMode="External"/><Relationship Id="rId17" Type="http://schemas.openxmlformats.org/officeDocument/2006/relationships/image" Target="../media/image14.jpeg"/><Relationship Id="rId2" Type="http://schemas.openxmlformats.org/officeDocument/2006/relationships/hyperlink" Target="http://images.google.com/imgres?imgurl=http://www.icnelia.com/FOTOS/expo0308.jpg&amp;imgrefurl=http://www.icnelia.com/&amp;h=300&amp;w=400&amp;sz=42&amp;hl=es&amp;start=9&amp;um=1&amp;tbnid=aojTDVM0mwlwuM:&amp;tbnh=93&amp;tbnw=124&amp;prev=" TargetMode="External"/><Relationship Id="rId16"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hyperlink" Target="http://images.google.com/imgres?imgurl=http://www.bo.ird.fr/ToxBol/esp/images/c32a.jpg&amp;imgrefurl=http://www.bo.ird.fr/ToxBol/esp/ninos.htm&amp;h=1464&amp;w=1768&amp;sz=104&amp;hl=es&amp;start=70&amp;um=1&amp;tbnid=cK1EZsQOwOwxKM:&amp;tbnh=124&amp;tbnw=150&amp;prev=" TargetMode="External"/><Relationship Id="rId11" Type="http://schemas.openxmlformats.org/officeDocument/2006/relationships/image" Target="../media/image10.jpeg"/><Relationship Id="rId5" Type="http://schemas.openxmlformats.org/officeDocument/2006/relationships/image" Target="../media/image7.jpeg"/><Relationship Id="rId15" Type="http://schemas.openxmlformats.org/officeDocument/2006/relationships/image" Target="../media/image12.jpeg"/><Relationship Id="rId10" Type="http://schemas.openxmlformats.org/officeDocument/2006/relationships/hyperlink" Target="http://images.google.com/imgres?imgurl=http://www.unl.edu.ar/noticias/fotos/Alto_Verde_-_web.jpg&amp;imgrefurl=http://www.unl.edu.ar/noticias/noticia.php?nid=4283&amp;h=384&amp;w=512&amp;sz=141&amp;hl=es&amp;start=84&amp;um=1&amp;tbnid=nC92j1nSCWO7EM:&amp;tbnh=98&amp;tbnw=131&amp;prev=" TargetMode="External"/><Relationship Id="rId4" Type="http://schemas.openxmlformats.org/officeDocument/2006/relationships/hyperlink" Target="http://images.google.com/imgres?imgurl=http://www.prensa.nurr.ula.ve/Imagenes/foto_museo_ninos_1.JPG&amp;imgrefurl=http://www.prensa.nurr.ula.ve/cuerpos/c_extension5.htm&amp;h=341&amp;w=439&amp;sz=55&amp;hl=es&amp;start=47&amp;um=1&amp;tbnid=Kdf8_3Om1ZByHM:&amp;tbnh=99&amp;tbnw=127&amp;prev=" TargetMode="External"/><Relationship Id="rId9" Type="http://schemas.openxmlformats.org/officeDocument/2006/relationships/image" Target="../media/image9.jpeg"/><Relationship Id="rId14" Type="http://schemas.openxmlformats.org/officeDocument/2006/relationships/hyperlink" Target="http://images.google.com/imgres?imgurl=http://www.tribunalatina.com/peru/img2/TrabInfPeru.jpg&amp;imgrefurl=http://www.tribunalatina.com/peru/sociedad.php&amp;h=228&amp;w=350&amp;sz=58&amp;hl=es&amp;start=303&amp;um=1&amp;tbnid=pWx-upPixFCNZM:&amp;tbnh=78&amp;tbnw=120&amp;prev="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cofepris.gob.mx/AZ/Paginas/Cambio%20climatico%20y%20salud/Red-mexicana-de-cambio-climatico.aspx" TargetMode="Externa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611560" y="980728"/>
            <a:ext cx="7848872" cy="936104"/>
          </a:xfrm>
          <a:effectLst>
            <a:innerShdw blurRad="63500" dist="50800" dir="5400000">
              <a:prstClr val="black">
                <a:alpha val="50000"/>
              </a:prstClr>
            </a:innerShdw>
          </a:effectLst>
        </p:spPr>
        <p:txBody>
          <a:bodyPr/>
          <a:lstStyle/>
          <a:p>
            <a:pPr>
              <a:lnSpc>
                <a:spcPts val="2300"/>
              </a:lnSpc>
              <a:spcBef>
                <a:spcPts val="0"/>
              </a:spcBef>
              <a:spcAft>
                <a:spcPts val="1200"/>
              </a:spcAft>
            </a:pPr>
            <a:r>
              <a:rPr lang="es-MX" sz="2200" b="1" i="1" dirty="0" smtClean="0">
                <a:solidFill>
                  <a:schemeClr val="accent6">
                    <a:lumMod val="75000"/>
                  </a:schemeClr>
                </a:solidFill>
                <a:latin typeface="Arial Narrow" pitchFamily="34" charset="0"/>
              </a:rPr>
              <a:t>XXIII REUNIÓN NACIONAL DE LA RED MEXICANA DE MUNICIPIOS POR LA SALUD</a:t>
            </a:r>
          </a:p>
        </p:txBody>
      </p:sp>
      <p:sp>
        <p:nvSpPr>
          <p:cNvPr id="2" name="1 Rectángulo"/>
          <p:cNvSpPr/>
          <p:nvPr/>
        </p:nvSpPr>
        <p:spPr>
          <a:xfrm>
            <a:off x="1170319" y="3501008"/>
            <a:ext cx="6731353" cy="461665"/>
          </a:xfrm>
          <a:prstGeom prst="rect">
            <a:avLst/>
          </a:prstGeom>
        </p:spPr>
        <p:txBody>
          <a:bodyPr wrap="square">
            <a:spAutoFit/>
          </a:bodyPr>
          <a:lstStyle/>
          <a:p>
            <a:pPr lvl="0" algn="ctr" eaLnBrk="0" fontAlgn="base" hangingPunct="0">
              <a:spcBef>
                <a:spcPct val="20000"/>
              </a:spcBef>
              <a:spcAft>
                <a:spcPct val="0"/>
              </a:spcAft>
            </a:pPr>
            <a:r>
              <a:rPr lang="es-MX" sz="2400" b="1" i="1" dirty="0" smtClean="0">
                <a:solidFill>
                  <a:schemeClr val="tx2">
                    <a:lumMod val="60000"/>
                    <a:lumOff val="40000"/>
                  </a:schemeClr>
                </a:solidFill>
              </a:rPr>
              <a:t>Pachuca de Soto , Hidalgo,  5 y  6 diciembre, 2016</a:t>
            </a:r>
            <a:endParaRPr lang="es-MX" sz="2400" b="1" i="1" dirty="0">
              <a:solidFill>
                <a:schemeClr val="tx2">
                  <a:lumMod val="60000"/>
                  <a:lumOff val="40000"/>
                </a:schemeClr>
              </a:solidFill>
            </a:endParaRPr>
          </a:p>
        </p:txBody>
      </p:sp>
      <p:sp>
        <p:nvSpPr>
          <p:cNvPr id="11" name="10 Marcador de número de diapositiva"/>
          <p:cNvSpPr>
            <a:spLocks noGrp="1"/>
          </p:cNvSpPr>
          <p:nvPr>
            <p:ph type="sldNum" sz="quarter" idx="12"/>
          </p:nvPr>
        </p:nvSpPr>
        <p:spPr/>
        <p:txBody>
          <a:bodyPr/>
          <a:lstStyle/>
          <a:p>
            <a:pPr>
              <a:defRPr/>
            </a:pPr>
            <a:fld id="{78F184F8-4F65-42EF-BBCD-30F1BDE94039}" type="slidenum">
              <a:rPr lang="es-MX" smtClean="0">
                <a:solidFill>
                  <a:prstClr val="black">
                    <a:tint val="75000"/>
                  </a:prstClr>
                </a:solidFill>
              </a:rPr>
              <a:pPr>
                <a:defRPr/>
              </a:pPr>
              <a:t>1</a:t>
            </a:fld>
            <a:endParaRPr lang="es-MX">
              <a:solidFill>
                <a:prstClr val="black">
                  <a:tint val="75000"/>
                </a:prstClr>
              </a:solidFill>
            </a:endParaRPr>
          </a:p>
        </p:txBody>
      </p:sp>
      <p:cxnSp>
        <p:nvCxnSpPr>
          <p:cNvPr id="6" name="5 Conector recto"/>
          <p:cNvCxnSpPr/>
          <p:nvPr/>
        </p:nvCxnSpPr>
        <p:spPr>
          <a:xfrm>
            <a:off x="467544" y="3501008"/>
            <a:ext cx="8136904" cy="0"/>
          </a:xfrm>
          <a:prstGeom prst="line">
            <a:avLst/>
          </a:prstGeom>
          <a:ln/>
        </p:spPr>
        <p:style>
          <a:lnRef idx="2">
            <a:schemeClr val="accent2"/>
          </a:lnRef>
          <a:fillRef idx="0">
            <a:schemeClr val="accent2"/>
          </a:fillRef>
          <a:effectRef idx="1">
            <a:schemeClr val="accent2"/>
          </a:effectRef>
          <a:fontRef idx="minor">
            <a:schemeClr val="tx1"/>
          </a:fontRef>
        </p:style>
      </p:cxnSp>
      <p:sp>
        <p:nvSpPr>
          <p:cNvPr id="3" name="2 Rectángulo"/>
          <p:cNvSpPr/>
          <p:nvPr/>
        </p:nvSpPr>
        <p:spPr>
          <a:xfrm>
            <a:off x="0" y="1988840"/>
            <a:ext cx="9144000" cy="1138773"/>
          </a:xfrm>
          <a:prstGeom prst="rect">
            <a:avLst/>
          </a:prstGeom>
          <a:effectLst>
            <a:glow rad="139700">
              <a:schemeClr val="accent1">
                <a:satMod val="175000"/>
                <a:alpha val="40000"/>
              </a:schemeClr>
            </a:glow>
          </a:effectLst>
        </p:spPr>
        <p:txBody>
          <a:bodyPr wrap="square">
            <a:spAutoFit/>
          </a:bodyPr>
          <a:lstStyle/>
          <a:p>
            <a:pPr algn="ctr"/>
            <a:r>
              <a:rPr lang="es-MX" sz="3400" b="1" i="1" cap="small" dirty="0">
                <a:solidFill>
                  <a:schemeClr val="tx2"/>
                </a:solidFill>
                <a:latin typeface="Arial Narrow" pitchFamily="34" charset="0"/>
                <a:ea typeface="+mj-ea"/>
                <a:cs typeface="+mj-cs"/>
              </a:rPr>
              <a:t>Acciones Municipales para Atender los Efectos del</a:t>
            </a:r>
          </a:p>
          <a:p>
            <a:pPr algn="ctr"/>
            <a:r>
              <a:rPr lang="es-MX" sz="3400" b="1" i="1" cap="small" dirty="0">
                <a:solidFill>
                  <a:schemeClr val="tx2"/>
                </a:solidFill>
                <a:latin typeface="Arial Narrow" pitchFamily="34" charset="0"/>
                <a:ea typeface="+mj-ea"/>
                <a:cs typeface="+mj-cs"/>
              </a:rPr>
              <a:t> Cambio Climático en la salud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365104"/>
            <a:ext cx="1512168" cy="107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354584"/>
            <a:ext cx="1512168" cy="1037112"/>
          </a:xfrm>
          <a:prstGeom prst="rect">
            <a:avLst/>
          </a:prstGeom>
          <a:noFill/>
          <a:ln>
            <a:noFill/>
          </a:ln>
          <a:effectLst/>
          <a:scene3d>
            <a:camera prst="obliqueTop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12764"/>
            <a:ext cx="9144000" cy="1135766"/>
          </a:xfrm>
          <a:prstGeom prst="rect">
            <a:avLst/>
          </a:prstGeom>
        </p:spPr>
      </p:pic>
    </p:spTree>
    <p:extLst>
      <p:ext uri="{BB962C8B-B14F-4D97-AF65-F5344CB8AC3E}">
        <p14:creationId xmlns:p14="http://schemas.microsoft.com/office/powerpoint/2010/main" val="33207312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16"/>
          <p:cNvSpPr txBox="1">
            <a:spLocks noChangeArrowheads="1"/>
          </p:cNvSpPr>
          <p:nvPr/>
        </p:nvSpPr>
        <p:spPr bwMode="auto">
          <a:xfrm>
            <a:off x="6781800" y="4800605"/>
            <a:ext cx="21336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endParaRPr lang="es-ES">
              <a:solidFill>
                <a:srgbClr val="000000"/>
              </a:solidFill>
            </a:endParaRPr>
          </a:p>
          <a:p>
            <a:pPr eaLnBrk="1" hangingPunct="1">
              <a:spcBef>
                <a:spcPct val="50000"/>
              </a:spcBef>
            </a:pPr>
            <a:endParaRPr lang="es-ES">
              <a:solidFill>
                <a:srgbClr val="000000"/>
              </a:solidFill>
            </a:endParaRPr>
          </a:p>
          <a:p>
            <a:pPr eaLnBrk="1" hangingPunct="1">
              <a:spcBef>
                <a:spcPct val="50000"/>
              </a:spcBef>
            </a:pPr>
            <a:endParaRPr lang="es-ES">
              <a:solidFill>
                <a:srgbClr val="000000"/>
              </a:solidFill>
            </a:endParaRPr>
          </a:p>
          <a:p>
            <a:pPr eaLnBrk="1" hangingPunct="1">
              <a:spcBef>
                <a:spcPct val="50000"/>
              </a:spcBef>
            </a:pPr>
            <a:endParaRPr lang="es-ES">
              <a:solidFill>
                <a:srgbClr val="000000"/>
              </a:solidFill>
            </a:endParaRPr>
          </a:p>
        </p:txBody>
      </p:sp>
      <p:sp>
        <p:nvSpPr>
          <p:cNvPr id="3" name="2 Marcador de número de diapositiva"/>
          <p:cNvSpPr>
            <a:spLocks noGrp="1"/>
          </p:cNvSpPr>
          <p:nvPr>
            <p:ph type="sldNum" sz="quarter" idx="12"/>
          </p:nvPr>
        </p:nvSpPr>
        <p:spPr/>
        <p:txBody>
          <a:bodyPr/>
          <a:lstStyle/>
          <a:p>
            <a:fld id="{460F3264-B79C-4819-998B-40F3102721F1}" type="slidenum">
              <a:rPr lang="es-MX" smtClean="0">
                <a:solidFill>
                  <a:prstClr val="black">
                    <a:tint val="75000"/>
                  </a:prstClr>
                </a:solidFill>
              </a:rPr>
              <a:pPr/>
              <a:t>10</a:t>
            </a:fld>
            <a:endParaRPr lang="es-MX">
              <a:solidFill>
                <a:prstClr val="black">
                  <a:tint val="75000"/>
                </a:prstClr>
              </a:solidFill>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52736"/>
            <a:ext cx="2088232" cy="27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3 Título"/>
          <p:cNvSpPr txBox="1">
            <a:spLocks/>
          </p:cNvSpPr>
          <p:nvPr/>
        </p:nvSpPr>
        <p:spPr>
          <a:xfrm>
            <a:off x="579967" y="3989320"/>
            <a:ext cx="7952473" cy="1800201"/>
          </a:xfrm>
          <a:prstGeom prst="rect">
            <a:avLst/>
          </a:prstGeom>
        </p:spPr>
        <p:txBody>
          <a:bodyPr/>
          <a:lstStyle>
            <a:lvl1pPr algn="ctr" rtl="0" eaLnBrk="0" fontAlgn="base" hangingPunct="0">
              <a:spcBef>
                <a:spcPct val="0"/>
              </a:spcBef>
              <a:spcAft>
                <a:spcPct val="0"/>
              </a:spcAft>
              <a:defRPr sz="3600" b="1" kern="1200" cap="small" baseline="0">
                <a:solidFill>
                  <a:schemeClr val="tx1"/>
                </a:solidFill>
                <a:latin typeface="Arial Narrow"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ts val="4500"/>
              </a:lnSpc>
            </a:pPr>
            <a:r>
              <a:rPr lang="es-MX" sz="4400" cap="none" dirty="0" smtClean="0">
                <a:solidFill>
                  <a:srgbClr val="2E6CB8"/>
                </a:solidFill>
                <a:latin typeface="Century Gothic" panose="020B0502020202020204" pitchFamily="34" charset="0"/>
              </a:rPr>
              <a:t>Sistema de Información para la Vigilancia del Agua</a:t>
            </a:r>
            <a:endParaRPr lang="es-MX" sz="4400" dirty="0">
              <a:solidFill>
                <a:srgbClr val="2E6CB8"/>
              </a:solidFill>
              <a:latin typeface="Century Gothic" panose="020B0502020202020204" pitchFamily="34" charset="0"/>
            </a:endParaRPr>
          </a:p>
        </p:txBody>
      </p:sp>
      <p:sp>
        <p:nvSpPr>
          <p:cNvPr id="13" name="3 Título"/>
          <p:cNvSpPr txBox="1">
            <a:spLocks/>
          </p:cNvSpPr>
          <p:nvPr/>
        </p:nvSpPr>
        <p:spPr>
          <a:xfrm>
            <a:off x="3563888" y="1160747"/>
            <a:ext cx="4618799" cy="900101"/>
          </a:xfrm>
          <a:prstGeom prst="rect">
            <a:avLst/>
          </a:prstGeom>
        </p:spPr>
        <p:txBody>
          <a:bodyPr/>
          <a:lstStyle>
            <a:lvl1pPr algn="ctr" rtl="0" eaLnBrk="0" fontAlgn="base" hangingPunct="0">
              <a:spcBef>
                <a:spcPct val="0"/>
              </a:spcBef>
              <a:spcAft>
                <a:spcPct val="0"/>
              </a:spcAft>
              <a:defRPr sz="3600" b="1" kern="1200" cap="small" baseline="0">
                <a:solidFill>
                  <a:schemeClr val="tx1"/>
                </a:solidFill>
                <a:latin typeface="Arial Narrow"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MX" sz="15000" cap="none" dirty="0" err="1" smtClean="0">
                <a:solidFill>
                  <a:srgbClr val="4F81BD">
                    <a:lumMod val="75000"/>
                  </a:srgbClr>
                </a:solidFill>
                <a:latin typeface="Century Gothic" panose="020B0502020202020204" pitchFamily="34" charset="0"/>
              </a:rPr>
              <a:t>SIVA</a:t>
            </a:r>
            <a:endParaRPr lang="es-MX" sz="15000" dirty="0">
              <a:solidFill>
                <a:srgbClr val="4F81BD">
                  <a:lumMod val="75000"/>
                </a:srgbClr>
              </a:solidFill>
            </a:endParaRPr>
          </a:p>
        </p:txBody>
      </p:sp>
      <p:cxnSp>
        <p:nvCxnSpPr>
          <p:cNvPr id="14" name="13 Conector recto"/>
          <p:cNvCxnSpPr/>
          <p:nvPr/>
        </p:nvCxnSpPr>
        <p:spPr>
          <a:xfrm>
            <a:off x="539552" y="3913441"/>
            <a:ext cx="8064896"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5" name="17 Imagen" descr="INS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5445224"/>
            <a:ext cx="3024336" cy="8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216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02C15004-268B-4AE6-ABFD-D4C2BA7D96AF}" type="slidenum">
              <a:rPr lang="es-ES" smtClean="0">
                <a:solidFill>
                  <a:prstClr val="black">
                    <a:tint val="75000"/>
                  </a:prstClr>
                </a:solidFill>
              </a:rPr>
              <a:pPr>
                <a:defRPr/>
              </a:pPr>
              <a:t>11</a:t>
            </a:fld>
            <a:endParaRPr lang="es-ES">
              <a:solidFill>
                <a:prstClr val="black">
                  <a:tint val="75000"/>
                </a:prstClr>
              </a:solidFill>
            </a:endParaRPr>
          </a:p>
        </p:txBody>
      </p:sp>
      <p:sp>
        <p:nvSpPr>
          <p:cNvPr id="4" name="3 Título"/>
          <p:cNvSpPr txBox="1">
            <a:spLocks/>
          </p:cNvSpPr>
          <p:nvPr/>
        </p:nvSpPr>
        <p:spPr>
          <a:xfrm>
            <a:off x="715354" y="-344066"/>
            <a:ext cx="8640960" cy="1080120"/>
          </a:xfrm>
          <a:prstGeom prst="rect">
            <a:avLst/>
          </a:prstGeom>
        </p:spPr>
        <p:txBody>
          <a:bodyPr/>
          <a:lstStyle>
            <a:lvl1pPr algn="ctr" rtl="0" eaLnBrk="0" fontAlgn="base" hangingPunct="0">
              <a:spcBef>
                <a:spcPct val="0"/>
              </a:spcBef>
              <a:spcAft>
                <a:spcPct val="0"/>
              </a:spcAft>
              <a:defRPr sz="3600" b="1" kern="1200" cap="small" baseline="0">
                <a:solidFill>
                  <a:schemeClr val="tx1"/>
                </a:solidFill>
                <a:latin typeface="Arial Narrow"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s-MX" i="1" cap="none" dirty="0">
              <a:solidFill>
                <a:prstClr val="black"/>
              </a:solidFill>
            </a:endParaRPr>
          </a:p>
        </p:txBody>
      </p:sp>
      <p:grpSp>
        <p:nvGrpSpPr>
          <p:cNvPr id="8" name="7 Grupo"/>
          <p:cNvGrpSpPr/>
          <p:nvPr/>
        </p:nvGrpSpPr>
        <p:grpSpPr>
          <a:xfrm>
            <a:off x="67282" y="786465"/>
            <a:ext cx="8969214" cy="6072506"/>
            <a:chOff x="67282" y="822677"/>
            <a:chExt cx="8969214" cy="6072506"/>
          </a:xfrm>
        </p:grpSpPr>
        <p:grpSp>
          <p:nvGrpSpPr>
            <p:cNvPr id="6" name="5 Grupo"/>
            <p:cNvGrpSpPr/>
            <p:nvPr/>
          </p:nvGrpSpPr>
          <p:grpSpPr>
            <a:xfrm>
              <a:off x="611560" y="1133238"/>
              <a:ext cx="7889093" cy="5761945"/>
              <a:chOff x="611560" y="1133238"/>
              <a:chExt cx="7889093" cy="5761945"/>
            </a:xfrm>
          </p:grpSpPr>
          <p:pic>
            <p:nvPicPr>
              <p:cNvPr id="7" name="Picture 2" descr="C:\Users\gdelaluz\AppData\Local\Microsoft\Windows\Temporary Internet Files\Content.Outlook\CKC2NJAV\SI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33238"/>
                <a:ext cx="7889093" cy="5761945"/>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7316580" y="6465750"/>
                <a:ext cx="360040" cy="161583"/>
              </a:xfrm>
              <a:prstGeom prst="rect">
                <a:avLst/>
              </a:prstGeom>
              <a:noFill/>
            </p:spPr>
            <p:txBody>
              <a:bodyPr wrap="square" lIns="0" tIns="0" rIns="0" bIns="0" rtlCol="0">
                <a:spAutoFit/>
              </a:bodyPr>
              <a:lstStyle/>
              <a:p>
                <a:r>
                  <a:rPr lang="es-MX" sz="1050" b="1" dirty="0" smtClean="0">
                    <a:solidFill>
                      <a:schemeClr val="bg2">
                        <a:lumMod val="25000"/>
                      </a:schemeClr>
                    </a:solidFill>
                  </a:rPr>
                  <a:t>, 2016</a:t>
                </a:r>
                <a:endParaRPr lang="es-MX" sz="1050" b="1" dirty="0">
                  <a:solidFill>
                    <a:schemeClr val="bg2">
                      <a:lumMod val="25000"/>
                    </a:schemeClr>
                  </a:solidFill>
                </a:endParaRPr>
              </a:p>
            </p:txBody>
          </p:sp>
        </p:grpSp>
        <p:sp>
          <p:nvSpPr>
            <p:cNvPr id="5" name="4 CuadroTexto"/>
            <p:cNvSpPr txBox="1"/>
            <p:nvPr/>
          </p:nvSpPr>
          <p:spPr>
            <a:xfrm>
              <a:off x="67282" y="822677"/>
              <a:ext cx="8969214" cy="518091"/>
            </a:xfrm>
            <a:prstGeom prst="rect">
              <a:avLst/>
            </a:prstGeom>
            <a:noFill/>
          </p:spPr>
          <p:txBody>
            <a:bodyPr wrap="square" rtlCol="0">
              <a:spAutoFit/>
            </a:bodyPr>
            <a:lstStyle/>
            <a:p>
              <a:pPr algn="ctr">
                <a:lnSpc>
                  <a:spcPts val="3300"/>
                </a:lnSpc>
              </a:pPr>
              <a:r>
                <a:rPr lang="es-MX" sz="3200" b="1" dirty="0" smtClean="0">
                  <a:solidFill>
                    <a:srgbClr val="1F497D"/>
                  </a:solidFill>
                </a:rPr>
                <a:t>Calidad </a:t>
              </a:r>
              <a:r>
                <a:rPr lang="es-MX" sz="3200" b="1" dirty="0">
                  <a:solidFill>
                    <a:srgbClr val="1F497D"/>
                  </a:solidFill>
                </a:rPr>
                <a:t>del </a:t>
              </a:r>
              <a:r>
                <a:rPr lang="es-MX" sz="3200" b="1" dirty="0" smtClean="0">
                  <a:solidFill>
                    <a:srgbClr val="1F497D"/>
                  </a:solidFill>
                </a:rPr>
                <a:t>Agua: Monitoreo de Cloro Residual</a:t>
              </a:r>
              <a:r>
                <a:rPr lang="it-IT" sz="2400" b="1" dirty="0" smtClean="0">
                  <a:solidFill>
                    <a:srgbClr val="000000"/>
                  </a:solidFill>
                </a:rPr>
                <a:t>                             </a:t>
              </a:r>
              <a:endParaRPr lang="es-MX" sz="2400" dirty="0">
                <a:solidFill>
                  <a:srgbClr val="000000"/>
                </a:solidFill>
              </a:endParaRPr>
            </a:p>
          </p:txBody>
        </p:sp>
      </p:grpSp>
    </p:spTree>
    <p:extLst>
      <p:ext uri="{BB962C8B-B14F-4D97-AF65-F5344CB8AC3E}">
        <p14:creationId xmlns:p14="http://schemas.microsoft.com/office/powerpoint/2010/main" val="2854926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94" y="0"/>
            <a:ext cx="9039611" cy="6858000"/>
          </a:xfrm>
          <a:prstGeom prst="rect">
            <a:avLst/>
          </a:prstGeom>
        </p:spPr>
      </p:pic>
    </p:spTree>
    <p:extLst>
      <p:ext uri="{BB962C8B-B14F-4D97-AF65-F5344CB8AC3E}">
        <p14:creationId xmlns:p14="http://schemas.microsoft.com/office/powerpoint/2010/main" val="1127314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0"/>
            <a:ext cx="8755984" cy="6858000"/>
          </a:xfrm>
          <a:prstGeom prst="rect">
            <a:avLst/>
          </a:prstGeom>
        </p:spPr>
      </p:pic>
    </p:spTree>
    <p:extLst>
      <p:ext uri="{BB962C8B-B14F-4D97-AF65-F5344CB8AC3E}">
        <p14:creationId xmlns:p14="http://schemas.microsoft.com/office/powerpoint/2010/main" val="400887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27584" y="1703602"/>
            <a:ext cx="7772400" cy="1362075"/>
          </a:xfrm>
        </p:spPr>
        <p:txBody>
          <a:bodyPr/>
          <a:lstStyle/>
          <a:p>
            <a:pPr algn="ctr"/>
            <a:r>
              <a:rPr lang="es-MX" sz="4800" cap="none" dirty="0">
                <a:solidFill>
                  <a:schemeClr val="tx2"/>
                </a:solidFill>
                <a:latin typeface="Arial Narrow" pitchFamily="34" charset="0"/>
              </a:rPr>
              <a:t>Escenarios de </a:t>
            </a:r>
            <a:r>
              <a:rPr lang="es-MX" sz="4800" cap="none" dirty="0" smtClean="0">
                <a:solidFill>
                  <a:schemeClr val="tx2"/>
                </a:solidFill>
                <a:latin typeface="Arial Narrow" pitchFamily="34" charset="0"/>
              </a:rPr>
              <a:t>Cambio Climático Asociados </a:t>
            </a:r>
            <a:r>
              <a:rPr lang="es-MX" sz="4800" cap="none" dirty="0">
                <a:solidFill>
                  <a:schemeClr val="tx2"/>
                </a:solidFill>
                <a:latin typeface="Arial Narrow" pitchFamily="34" charset="0"/>
              </a:rPr>
              <a:t>a </a:t>
            </a:r>
            <a:r>
              <a:rPr lang="es-MX" sz="4800" cap="none" dirty="0" smtClean="0">
                <a:solidFill>
                  <a:schemeClr val="tx2"/>
                </a:solidFill>
                <a:latin typeface="Arial Narrow" pitchFamily="34" charset="0"/>
              </a:rPr>
              <a:t>Dengue</a:t>
            </a:r>
            <a:endParaRPr lang="es-MX" dirty="0"/>
          </a:p>
        </p:txBody>
      </p:sp>
      <p:sp>
        <p:nvSpPr>
          <p:cNvPr id="4" name="3 Marcador de número de diapositiva"/>
          <p:cNvSpPr>
            <a:spLocks noGrp="1"/>
          </p:cNvSpPr>
          <p:nvPr>
            <p:ph type="sldNum" sz="quarter" idx="12"/>
          </p:nvPr>
        </p:nvSpPr>
        <p:spPr/>
        <p:txBody>
          <a:bodyPr/>
          <a:lstStyle/>
          <a:p>
            <a:fld id="{460F3264-B79C-4819-998B-40F3102721F1}" type="slidenum">
              <a:rPr lang="es-MX" smtClean="0">
                <a:solidFill>
                  <a:prstClr val="black">
                    <a:tint val="75000"/>
                  </a:prstClr>
                </a:solidFill>
              </a:rPr>
              <a:pPr/>
              <a:t>14</a:t>
            </a:fld>
            <a:endParaRPr lang="es-MX">
              <a:solidFill>
                <a:prstClr val="black">
                  <a:tint val="75000"/>
                </a:prstClr>
              </a:solidFill>
            </a:endParaRPr>
          </a:p>
        </p:txBody>
      </p:sp>
      <p:grpSp>
        <p:nvGrpSpPr>
          <p:cNvPr id="2" name="1 Grupo"/>
          <p:cNvGrpSpPr/>
          <p:nvPr/>
        </p:nvGrpSpPr>
        <p:grpSpPr>
          <a:xfrm>
            <a:off x="1979712" y="3706602"/>
            <a:ext cx="5616626" cy="1162558"/>
            <a:chOff x="1475656" y="3712773"/>
            <a:chExt cx="5238923" cy="1084379"/>
          </a:xfrm>
        </p:grpSpPr>
        <p:pic>
          <p:nvPicPr>
            <p:cNvPr id="6" name="Picture 18"/>
            <p:cNvPicPr>
              <a:picLocks noChangeAspect="1" noChangeArrowheads="1"/>
            </p:cNvPicPr>
            <p:nvPr/>
          </p:nvPicPr>
          <p:blipFill rotWithShape="1">
            <a:blip r:embed="rId2">
              <a:extLst>
                <a:ext uri="{28A0092B-C50C-407E-A947-70E740481C1C}">
                  <a14:useLocalDpi xmlns:a14="http://schemas.microsoft.com/office/drawing/2010/main" val="0"/>
                </a:ext>
              </a:extLst>
            </a:blip>
            <a:srcRect l="52553" b="44639"/>
            <a:stretch/>
          </p:blipFill>
          <p:spPr bwMode="auto">
            <a:xfrm>
              <a:off x="3059832" y="3712773"/>
              <a:ext cx="1622604" cy="108437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7" name="Picture 18"/>
            <p:cNvPicPr>
              <a:picLocks noChangeAspect="1" noChangeArrowheads="1"/>
            </p:cNvPicPr>
            <p:nvPr/>
          </p:nvPicPr>
          <p:blipFill rotWithShape="1">
            <a:blip r:embed="rId2">
              <a:extLst>
                <a:ext uri="{28A0092B-C50C-407E-A947-70E740481C1C}">
                  <a14:useLocalDpi xmlns:a14="http://schemas.microsoft.com/office/drawing/2010/main" val="0"/>
                </a:ext>
              </a:extLst>
            </a:blip>
            <a:srcRect l="-1" r="47911"/>
            <a:stretch/>
          </p:blipFill>
          <p:spPr bwMode="auto">
            <a:xfrm>
              <a:off x="1475656" y="3717032"/>
              <a:ext cx="1584176" cy="108012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8" name="Picture 18"/>
            <p:cNvPicPr>
              <a:picLocks noChangeAspect="1" noChangeArrowheads="1"/>
            </p:cNvPicPr>
            <p:nvPr/>
          </p:nvPicPr>
          <p:blipFill rotWithShape="1">
            <a:blip r:embed="rId2">
              <a:extLst>
                <a:ext uri="{28A0092B-C50C-407E-A947-70E740481C1C}">
                  <a14:useLocalDpi xmlns:a14="http://schemas.microsoft.com/office/drawing/2010/main" val="0"/>
                </a:ext>
              </a:extLst>
            </a:blip>
            <a:srcRect l="52553" t="55970"/>
            <a:stretch/>
          </p:blipFill>
          <p:spPr bwMode="auto">
            <a:xfrm>
              <a:off x="4682435" y="3717033"/>
              <a:ext cx="2032144" cy="108011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grpSp>
    </p:spTree>
    <p:extLst>
      <p:ext uri="{BB962C8B-B14F-4D97-AF65-F5344CB8AC3E}">
        <p14:creationId xmlns:p14="http://schemas.microsoft.com/office/powerpoint/2010/main" val="1471587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COFEPRIS\Imagenes\casos semanal relie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71256"/>
            <a:ext cx="8064896" cy="494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2 CuadroTexto"/>
          <p:cNvSpPr txBox="1">
            <a:spLocks noChangeArrowheads="1"/>
          </p:cNvSpPr>
          <p:nvPr/>
        </p:nvSpPr>
        <p:spPr bwMode="auto">
          <a:xfrm>
            <a:off x="179512" y="1136938"/>
            <a:ext cx="88569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2000" b="1" dirty="0">
                <a:solidFill>
                  <a:srgbClr val="1F497D"/>
                </a:solidFill>
                <a:latin typeface="Arial Narrow" panose="020B0606020202030204" pitchFamily="34" charset="0"/>
              </a:rPr>
              <a:t>La cota de 1500 msnm marca la distribución del dengue en la mayor parte del territorio nacional, en otras palabras, no hay suficiente humedad en las partes altas del país</a:t>
            </a:r>
          </a:p>
        </p:txBody>
      </p:sp>
      <p:sp>
        <p:nvSpPr>
          <p:cNvPr id="3" name="2 Marcador de número de diapositiva"/>
          <p:cNvSpPr>
            <a:spLocks noGrp="1"/>
          </p:cNvSpPr>
          <p:nvPr>
            <p:ph type="sldNum" sz="quarter" idx="12"/>
          </p:nvPr>
        </p:nvSpPr>
        <p:spPr/>
        <p:txBody>
          <a:bodyPr/>
          <a:lstStyle/>
          <a:p>
            <a:fld id="{460F3264-B79C-4819-998B-40F3102721F1}" type="slidenum">
              <a:rPr lang="es-MX" smtClean="0">
                <a:solidFill>
                  <a:prstClr val="black">
                    <a:tint val="75000"/>
                  </a:prstClr>
                </a:solidFill>
              </a:rPr>
              <a:pPr/>
              <a:t>15</a:t>
            </a:fld>
            <a:endParaRPr lang="es-MX">
              <a:solidFill>
                <a:prstClr val="black">
                  <a:tint val="75000"/>
                </a:prstClr>
              </a:solidFill>
            </a:endParaRPr>
          </a:p>
        </p:txBody>
      </p:sp>
    </p:spTree>
    <p:extLst>
      <p:ext uri="{BB962C8B-B14F-4D97-AF65-F5344CB8AC3E}">
        <p14:creationId xmlns:p14="http://schemas.microsoft.com/office/powerpoint/2010/main" val="1185518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685800" y="1412776"/>
            <a:ext cx="7990656" cy="1362075"/>
          </a:xfrm>
        </p:spPr>
        <p:txBody>
          <a:bodyPr/>
          <a:lstStyle/>
          <a:p>
            <a:pPr algn="ctr"/>
            <a:r>
              <a:rPr lang="es-MX" sz="4800" cap="none" dirty="0">
                <a:solidFill>
                  <a:schemeClr val="tx2"/>
                </a:solidFill>
                <a:latin typeface="Arial Narrow" pitchFamily="34" charset="0"/>
              </a:rPr>
              <a:t>Escenarios de </a:t>
            </a:r>
            <a:r>
              <a:rPr lang="es-MX" sz="4800" cap="none" dirty="0" smtClean="0">
                <a:solidFill>
                  <a:schemeClr val="tx2"/>
                </a:solidFill>
                <a:latin typeface="Arial Narrow" pitchFamily="34" charset="0"/>
              </a:rPr>
              <a:t>Cambio Climático Asociados </a:t>
            </a:r>
            <a:r>
              <a:rPr lang="es-MX" sz="4800" cap="none" dirty="0">
                <a:solidFill>
                  <a:schemeClr val="tx2"/>
                </a:solidFill>
                <a:latin typeface="Arial Narrow" pitchFamily="34" charset="0"/>
              </a:rPr>
              <a:t>a Golpe de Calor</a:t>
            </a:r>
          </a:p>
        </p:txBody>
      </p:sp>
      <p:sp>
        <p:nvSpPr>
          <p:cNvPr id="4" name="3 Marcador de número de diapositiva"/>
          <p:cNvSpPr>
            <a:spLocks noGrp="1"/>
          </p:cNvSpPr>
          <p:nvPr>
            <p:ph type="sldNum" sz="quarter" idx="12"/>
          </p:nvPr>
        </p:nvSpPr>
        <p:spPr/>
        <p:txBody>
          <a:bodyPr/>
          <a:lstStyle/>
          <a:p>
            <a:pPr>
              <a:defRPr/>
            </a:pPr>
            <a:fld id="{460F3264-B79C-4819-998B-40F3102721F1}" type="slidenum">
              <a:rPr lang="es-MX" smtClean="0">
                <a:solidFill>
                  <a:prstClr val="black">
                    <a:tint val="75000"/>
                  </a:prstClr>
                </a:solidFill>
              </a:rPr>
              <a:pPr>
                <a:defRPr/>
              </a:pPr>
              <a:t>16</a:t>
            </a:fld>
            <a:endParaRPr lang="es-MX">
              <a:solidFill>
                <a:prstClr val="black">
                  <a:tint val="75000"/>
                </a:prstClr>
              </a:solidFill>
            </a:endParaRPr>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140968"/>
            <a:ext cx="3331710" cy="206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939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460F3264-B79C-4819-998B-40F3102721F1}" type="slidenum">
              <a:rPr lang="es-MX" smtClean="0">
                <a:solidFill>
                  <a:prstClr val="black">
                    <a:tint val="75000"/>
                  </a:prstClr>
                </a:solidFill>
              </a:rPr>
              <a:pPr>
                <a:defRPr/>
              </a:pPr>
              <a:t>17</a:t>
            </a:fld>
            <a:endParaRPr lang="es-MX">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966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53524"/>
            <a:ext cx="8229600" cy="3124944"/>
          </a:xfrm>
        </p:spPr>
        <p:txBody>
          <a:bodyPr>
            <a:noAutofit/>
          </a:bodyPr>
          <a:lstStyle/>
          <a:p>
            <a:pPr algn="just">
              <a:lnSpc>
                <a:spcPts val="2600"/>
              </a:lnSpc>
              <a:spcBef>
                <a:spcPts val="0"/>
              </a:spcBef>
              <a:buBlip>
                <a:blip r:embed="rId2"/>
              </a:buBlip>
            </a:pPr>
            <a:r>
              <a:rPr lang="es-ES" sz="2400" dirty="0" smtClean="0">
                <a:latin typeface="Arial" panose="020B0604020202020204" pitchFamily="34" charset="0"/>
                <a:cs typeface="Arial" panose="020B0604020202020204" pitchFamily="34" charset="0"/>
              </a:rPr>
              <a:t>Cumplimiento de la Estrategia Nacional de Cambio Climático a través del PECC, con las </a:t>
            </a:r>
            <a:r>
              <a:rPr lang="es-ES" sz="2400" b="1" dirty="0" smtClean="0">
                <a:latin typeface="Arial" panose="020B0604020202020204" pitchFamily="34" charset="0"/>
                <a:cs typeface="Arial" panose="020B0604020202020204" pitchFamily="34" charset="0"/>
              </a:rPr>
              <a:t>Entidades Federativas y Municipios.</a:t>
            </a:r>
          </a:p>
          <a:p>
            <a:pPr algn="just">
              <a:lnSpc>
                <a:spcPts val="2600"/>
              </a:lnSpc>
              <a:spcBef>
                <a:spcPts val="0"/>
              </a:spcBef>
              <a:buBlip>
                <a:blip r:embed="rId2"/>
              </a:buBlip>
            </a:pPr>
            <a:endParaRPr lang="es-MX" sz="2400" dirty="0">
              <a:solidFill>
                <a:prstClr val="black"/>
              </a:solidFill>
              <a:latin typeface="Arial" panose="020B0604020202020204" pitchFamily="34" charset="0"/>
              <a:cs typeface="Arial" panose="020B0604020202020204" pitchFamily="34" charset="0"/>
            </a:endParaRPr>
          </a:p>
          <a:p>
            <a:pPr algn="just">
              <a:lnSpc>
                <a:spcPts val="2600"/>
              </a:lnSpc>
              <a:spcBef>
                <a:spcPts val="0"/>
              </a:spcBef>
              <a:buBlip>
                <a:blip r:embed="rId2"/>
              </a:buBlip>
            </a:pPr>
            <a:r>
              <a:rPr lang="es-MX" sz="2400" dirty="0" smtClean="0">
                <a:solidFill>
                  <a:prstClr val="black"/>
                </a:solidFill>
                <a:latin typeface="Arial" panose="020B0604020202020204" pitchFamily="34" charset="0"/>
                <a:ea typeface="Calibri"/>
                <a:cs typeface="Arial" panose="020B0604020202020204" pitchFamily="34" charset="0"/>
              </a:rPr>
              <a:t>Se firmaron </a:t>
            </a:r>
            <a:r>
              <a:rPr lang="es-MX" sz="2400" b="1" dirty="0" smtClean="0">
                <a:solidFill>
                  <a:prstClr val="black"/>
                </a:solidFill>
                <a:latin typeface="Arial" panose="020B0604020202020204" pitchFamily="34" charset="0"/>
                <a:ea typeface="Calibri"/>
                <a:cs typeface="Arial" panose="020B0604020202020204" pitchFamily="34" charset="0"/>
              </a:rPr>
              <a:t>Convenios </a:t>
            </a:r>
            <a:r>
              <a:rPr lang="es-MX" sz="2400" b="1" dirty="0">
                <a:solidFill>
                  <a:prstClr val="black"/>
                </a:solidFill>
                <a:latin typeface="Arial" panose="020B0604020202020204" pitchFamily="34" charset="0"/>
                <a:ea typeface="Calibri"/>
                <a:cs typeface="Arial" panose="020B0604020202020204" pitchFamily="34" charset="0"/>
              </a:rPr>
              <a:t>Específicos en materia de transferencia de </a:t>
            </a:r>
            <a:r>
              <a:rPr lang="es-MX" sz="2400" b="1" dirty="0" smtClean="0">
                <a:solidFill>
                  <a:prstClr val="black"/>
                </a:solidFill>
                <a:latin typeface="Arial" panose="020B0604020202020204" pitchFamily="34" charset="0"/>
                <a:ea typeface="Calibri"/>
                <a:cs typeface="Arial" panose="020B0604020202020204" pitchFamily="34" charset="0"/>
              </a:rPr>
              <a:t>recursos del FASS-C</a:t>
            </a:r>
            <a:r>
              <a:rPr lang="es-MX" sz="2400" b="1" dirty="0" smtClean="0">
                <a:solidFill>
                  <a:prstClr val="black"/>
                </a:solidFill>
                <a:latin typeface="Arial" panose="020B0604020202020204" pitchFamily="34" charset="0"/>
                <a:ea typeface="Times New Roman"/>
                <a:cs typeface="Arial" panose="020B0604020202020204" pitchFamily="34" charset="0"/>
              </a:rPr>
              <a:t> </a:t>
            </a:r>
            <a:r>
              <a:rPr lang="es-MX" sz="2400" dirty="0" smtClean="0">
                <a:solidFill>
                  <a:prstClr val="black"/>
                </a:solidFill>
                <a:latin typeface="Arial" panose="020B0604020202020204" pitchFamily="34" charset="0"/>
                <a:ea typeface="Times New Roman"/>
                <a:cs typeface="Arial" panose="020B0604020202020204" pitchFamily="34" charset="0"/>
              </a:rPr>
              <a:t>con</a:t>
            </a:r>
            <a:r>
              <a:rPr lang="es-MX" sz="2400" b="1" dirty="0" smtClean="0">
                <a:solidFill>
                  <a:prstClr val="black"/>
                </a:solidFill>
                <a:latin typeface="Arial" panose="020B0604020202020204" pitchFamily="34" charset="0"/>
                <a:ea typeface="Times New Roman"/>
                <a:cs typeface="Arial" panose="020B0604020202020204" pitchFamily="34" charset="0"/>
              </a:rPr>
              <a:t> </a:t>
            </a:r>
            <a:r>
              <a:rPr lang="es-MX" sz="2400" dirty="0" smtClean="0">
                <a:solidFill>
                  <a:prstClr val="black"/>
                </a:solidFill>
                <a:latin typeface="Arial" panose="020B0604020202020204" pitchFamily="34" charset="0"/>
                <a:ea typeface="Calibri"/>
                <a:cs typeface="Arial" panose="020B0604020202020204" pitchFamily="34" charset="0"/>
              </a:rPr>
              <a:t>las 32 Entidades Federativas </a:t>
            </a:r>
            <a:r>
              <a:rPr lang="es-MX" sz="2400" dirty="0">
                <a:solidFill>
                  <a:prstClr val="black"/>
                </a:solidFill>
                <a:latin typeface="Arial" panose="020B0604020202020204" pitchFamily="34" charset="0"/>
                <a:ea typeface="Calibri"/>
                <a:cs typeface="Arial" panose="020B0604020202020204" pitchFamily="34" charset="0"/>
              </a:rPr>
              <a:t>a fin de fortalecer la ejecución y desarrollo del </a:t>
            </a:r>
            <a:r>
              <a:rPr lang="es-MX" sz="2400" dirty="0" smtClean="0">
                <a:solidFill>
                  <a:prstClr val="black"/>
                </a:solidFill>
                <a:latin typeface="Arial" panose="020B0604020202020204" pitchFamily="34" charset="0"/>
                <a:ea typeface="Calibri"/>
                <a:cs typeface="Arial" panose="020B0604020202020204" pitchFamily="34" charset="0"/>
              </a:rPr>
              <a:t>proyecto para los años 2015 y 2016.</a:t>
            </a:r>
            <a:endParaRPr lang="es-MX" sz="2400" dirty="0">
              <a:latin typeface="Arial" panose="020B0604020202020204" pitchFamily="34" charset="0"/>
              <a:cs typeface="Arial" panose="020B0604020202020204" pitchFamily="34" charset="0"/>
            </a:endParaRPr>
          </a:p>
        </p:txBody>
      </p:sp>
      <p:sp>
        <p:nvSpPr>
          <p:cNvPr id="5" name="4 Rectángulo"/>
          <p:cNvSpPr/>
          <p:nvPr/>
        </p:nvSpPr>
        <p:spPr>
          <a:xfrm>
            <a:off x="117683" y="692535"/>
            <a:ext cx="8928992" cy="1200329"/>
          </a:xfrm>
          <a:prstGeom prst="rect">
            <a:avLst/>
          </a:prstGeom>
          <a:noFill/>
        </p:spPr>
        <p:txBody>
          <a:bodyPr vert="horz" wrap="square" lIns="91440" tIns="45720" rIns="91440" bIns="45720" rtlCol="0" anchor="ctr">
            <a:spAutoFit/>
          </a:bodyPr>
          <a:lstStyle/>
          <a:p>
            <a:pPr algn="ctr">
              <a:spcBef>
                <a:spcPct val="0"/>
              </a:spcBef>
            </a:pPr>
            <a:r>
              <a:rPr lang="es-MX" sz="3600" b="1" dirty="0">
                <a:solidFill>
                  <a:srgbClr val="1F497D"/>
                </a:solidFill>
                <a:latin typeface="Arial Narrow" pitchFamily="34" charset="0"/>
              </a:rPr>
              <a:t>Implementación del PECC </a:t>
            </a:r>
            <a:r>
              <a:rPr lang="es-MX" sz="3600" b="1" dirty="0" smtClean="0">
                <a:solidFill>
                  <a:srgbClr val="1F497D"/>
                </a:solidFill>
                <a:latin typeface="Arial Narrow" pitchFamily="34" charset="0"/>
              </a:rPr>
              <a:t>con la Entidades Federativas </a:t>
            </a:r>
            <a:endParaRPr lang="es-MX" sz="3600" b="1" i="1" cap="small" dirty="0">
              <a:solidFill>
                <a:srgbClr val="F79646">
                  <a:lumMod val="75000"/>
                </a:srgbClr>
              </a:solidFill>
              <a:effectLst>
                <a:outerShdw blurRad="38100" dist="38100" dir="2700000" algn="tl">
                  <a:srgbClr val="000000">
                    <a:alpha val="43137"/>
                  </a:srgbClr>
                </a:outerShdw>
              </a:effectLst>
            </a:endParaRPr>
          </a:p>
        </p:txBody>
      </p:sp>
      <p:pic>
        <p:nvPicPr>
          <p:cNvPr id="6" name="5 Imag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36873" y="5922483"/>
            <a:ext cx="470250" cy="540000"/>
          </a:xfrm>
          <a:prstGeom prst="rect">
            <a:avLst/>
          </a:prstGeom>
        </p:spPr>
      </p:pic>
      <p:pic>
        <p:nvPicPr>
          <p:cNvPr id="7" name="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081" y="6273360"/>
            <a:ext cx="1602953" cy="396000"/>
          </a:xfrm>
          <a:prstGeom prst="rect">
            <a:avLst/>
          </a:prstGeom>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8858" y="1818026"/>
            <a:ext cx="1615350" cy="540000"/>
          </a:xfrm>
          <a:prstGeom prst="rect">
            <a:avLst/>
          </a:prstGeom>
        </p:spPr>
      </p:pic>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9358" y="6273360"/>
            <a:ext cx="1394426" cy="396000"/>
          </a:xfrm>
          <a:prstGeom prst="rect">
            <a:avLst/>
          </a:prstGeom>
        </p:spPr>
      </p:pic>
      <p:pic>
        <p:nvPicPr>
          <p:cNvPr id="10" name="9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9553" y="1892864"/>
            <a:ext cx="1554036" cy="396000"/>
          </a:xfrm>
          <a:prstGeom prst="rect">
            <a:avLst/>
          </a:prstGeom>
        </p:spPr>
      </p:pic>
      <p:pic>
        <p:nvPicPr>
          <p:cNvPr id="11" name="10 Imagen"/>
          <p:cNvPicPr>
            <a:picLocks noChangeAspect="1"/>
          </p:cNvPicPr>
          <p:nvPr/>
        </p:nvPicPr>
        <p:blipFill>
          <a:blip r:embed="rId8" cstate="print">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tretch>
            <a:fillRect/>
          </a:stretch>
        </p:blipFill>
        <p:spPr>
          <a:xfrm>
            <a:off x="568084" y="1876902"/>
            <a:ext cx="1237023" cy="427928"/>
          </a:xfrm>
          <a:prstGeom prst="rect">
            <a:avLst/>
          </a:prstGeom>
        </p:spPr>
      </p:pic>
      <p:pic>
        <p:nvPicPr>
          <p:cNvPr id="12" name="11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86663" y="1818026"/>
            <a:ext cx="1625341" cy="545676"/>
          </a:xfrm>
          <a:prstGeom prst="rect">
            <a:avLst/>
          </a:prstGeom>
        </p:spPr>
      </p:pic>
    </p:spTree>
    <p:extLst>
      <p:ext uri="{BB962C8B-B14F-4D97-AF65-F5344CB8AC3E}">
        <p14:creationId xmlns:p14="http://schemas.microsoft.com/office/powerpoint/2010/main" val="321849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8494" y="692696"/>
            <a:ext cx="8229600" cy="1224136"/>
          </a:xfrm>
        </p:spPr>
        <p:txBody>
          <a:bodyPr vert="horz" wrap="square" lIns="91440" tIns="0" rIns="91440" bIns="0" rtlCol="0" anchor="ctr">
            <a:normAutofit/>
          </a:bodyPr>
          <a:lstStyle/>
          <a:p>
            <a:pPr>
              <a:lnSpc>
                <a:spcPts val="3500"/>
              </a:lnSpc>
            </a:pPr>
            <a:r>
              <a:rPr lang="es-MX" sz="3200" b="1" dirty="0">
                <a:solidFill>
                  <a:schemeClr val="tx2"/>
                </a:solidFill>
                <a:latin typeface="Arial Narrow" panose="020B0606020202030204" pitchFamily="34" charset="0"/>
              </a:rPr>
              <a:t>Recurso FASS-C para la implementación de las actividades de </a:t>
            </a:r>
            <a:r>
              <a:rPr lang="es-MX" sz="3200" b="1" dirty="0" smtClean="0">
                <a:solidFill>
                  <a:schemeClr val="tx2"/>
                </a:solidFill>
                <a:latin typeface="Arial Narrow" panose="020B0606020202030204" pitchFamily="34" charset="0"/>
              </a:rPr>
              <a:t>Cambio Climático </a:t>
            </a:r>
            <a:r>
              <a:rPr lang="es-MX" sz="3200" b="1" dirty="0">
                <a:solidFill>
                  <a:schemeClr val="tx2"/>
                </a:solidFill>
                <a:latin typeface="Arial Narrow" panose="020B0606020202030204" pitchFamily="34" charset="0"/>
              </a:rPr>
              <a:t>en </a:t>
            </a:r>
            <a:r>
              <a:rPr lang="es-MX" sz="3200" b="1" dirty="0" smtClean="0">
                <a:solidFill>
                  <a:schemeClr val="tx2"/>
                </a:solidFill>
                <a:latin typeface="Arial Narrow" panose="020B0606020202030204" pitchFamily="34" charset="0"/>
              </a:rPr>
              <a:t>2015</a:t>
            </a:r>
            <a:endParaRPr lang="es-MX" sz="3200" b="1" dirty="0">
              <a:solidFill>
                <a:schemeClr val="tx2"/>
              </a:solidFill>
              <a:latin typeface="Arial Narrow" panose="020B0606020202030204"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371519899"/>
              </p:ext>
            </p:extLst>
          </p:nvPr>
        </p:nvGraphicFramePr>
        <p:xfrm>
          <a:off x="702623" y="1927851"/>
          <a:ext cx="7704855" cy="4416551"/>
        </p:xfrm>
        <a:graphic>
          <a:graphicData uri="http://schemas.openxmlformats.org/drawingml/2006/table">
            <a:tbl>
              <a:tblPr firstRow="1" firstCol="1" bandRow="1">
                <a:tableStyleId>{8799B23B-EC83-4686-B30A-512413B5E67A}</a:tableStyleId>
              </a:tblPr>
              <a:tblGrid>
                <a:gridCol w="2016224"/>
                <a:gridCol w="1637129"/>
                <a:gridCol w="595119"/>
                <a:gridCol w="1800200"/>
                <a:gridCol w="1656183"/>
              </a:tblGrid>
              <a:tr h="490727">
                <a:tc>
                  <a:txBody>
                    <a:bodyPr/>
                    <a:lstStyle/>
                    <a:p>
                      <a:pPr algn="ctr">
                        <a:lnSpc>
                          <a:spcPct val="115000"/>
                        </a:lnSpc>
                        <a:spcAft>
                          <a:spcPts val="0"/>
                        </a:spcAft>
                      </a:pPr>
                      <a:r>
                        <a:rPr lang="es-MX" sz="1400" dirty="0">
                          <a:effectLst/>
                        </a:rPr>
                        <a:t>Entidad</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gn="ctr">
                        <a:lnSpc>
                          <a:spcPct val="115000"/>
                        </a:lnSpc>
                        <a:spcAft>
                          <a:spcPts val="0"/>
                        </a:spcAft>
                      </a:pPr>
                      <a:r>
                        <a:rPr lang="es-MX" sz="1400" dirty="0">
                          <a:effectLst/>
                        </a:rPr>
                        <a:t>Monto FASS-C 2015</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gn="ctr">
                        <a:lnSpc>
                          <a:spcPct val="115000"/>
                        </a:lnSpc>
                        <a:spcAft>
                          <a:spcPts val="0"/>
                        </a:spcAft>
                      </a:pPr>
                      <a:r>
                        <a:rPr lang="es-MX" sz="1400" dirty="0">
                          <a:effectLst/>
                        </a:rPr>
                        <a:t> </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25400" cmpd="sng">
                      <a:noFill/>
                    </a:lnB>
                    <a:lnTlToBr w="12700" cmpd="sng">
                      <a:noFill/>
                      <a:prstDash val="solid"/>
                    </a:lnTlToBr>
                    <a:lnBlToTr w="12700" cmpd="sng">
                      <a:noFill/>
                      <a:prstDash val="solid"/>
                    </a:lnBlToTr>
                  </a:tcPr>
                </a:tc>
                <a:tc>
                  <a:txBody>
                    <a:bodyPr/>
                    <a:lstStyle/>
                    <a:p>
                      <a:pPr algn="ctr">
                        <a:lnSpc>
                          <a:spcPct val="115000"/>
                        </a:lnSpc>
                        <a:spcAft>
                          <a:spcPts val="0"/>
                        </a:spcAft>
                      </a:pPr>
                      <a:r>
                        <a:rPr lang="es-MX" sz="1400" dirty="0">
                          <a:effectLst/>
                        </a:rPr>
                        <a:t>Entidad</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gn="ctr">
                        <a:lnSpc>
                          <a:spcPct val="115000"/>
                        </a:lnSpc>
                        <a:spcAft>
                          <a:spcPts val="0"/>
                        </a:spcAft>
                      </a:pPr>
                      <a:r>
                        <a:rPr lang="es-MX" sz="1400">
                          <a:effectLst/>
                        </a:rPr>
                        <a:t>Monto FASS-C 2015</a:t>
                      </a:r>
                      <a:endParaRPr lang="es-MX" sz="140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245364">
                <a:tc>
                  <a:txBody>
                    <a:bodyPr/>
                    <a:lstStyle/>
                    <a:p>
                      <a:pPr marL="0" lvl="0" indent="0">
                        <a:lnSpc>
                          <a:spcPct val="115000"/>
                        </a:lnSpc>
                        <a:spcAft>
                          <a:spcPts val="0"/>
                        </a:spcAft>
                        <a:buFont typeface="+mj-lt"/>
                        <a:buNone/>
                      </a:pPr>
                      <a:r>
                        <a:rPr lang="es-MX" sz="1400" b="0" dirty="0" smtClean="0">
                          <a:effectLst/>
                        </a:rPr>
                        <a:t>1.</a:t>
                      </a:r>
                      <a:r>
                        <a:rPr lang="es-MX" sz="1400" b="0" baseline="0" dirty="0" smtClean="0">
                          <a:effectLst/>
                        </a:rPr>
                        <a:t> </a:t>
                      </a:r>
                      <a:r>
                        <a:rPr lang="es-MX" sz="1400" b="0" dirty="0" smtClean="0">
                          <a:effectLst/>
                        </a:rPr>
                        <a:t>Aguascalientes</a:t>
                      </a:r>
                      <a:r>
                        <a:rPr lang="es-MX" sz="1400" b="0" dirty="0">
                          <a:effectLst/>
                        </a:rPr>
                        <a:t>.</a:t>
                      </a:r>
                      <a:endParaRPr lang="es-MX" sz="1400" b="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56235" algn="r">
                        <a:lnSpc>
                          <a:spcPct val="115000"/>
                        </a:lnSpc>
                        <a:spcAft>
                          <a:spcPts val="0"/>
                        </a:spcAft>
                        <a:tabLst>
                          <a:tab pos="1252538" algn="l"/>
                        </a:tabLst>
                      </a:pPr>
                      <a:r>
                        <a:rPr lang="es-MX" sz="1400" dirty="0">
                          <a:effectLst/>
                        </a:rPr>
                        <a:t>$ 30,000</a:t>
                      </a:r>
                      <a:endParaRPr lang="es-MX" sz="1400" dirty="0">
                        <a:effectLst/>
                        <a:latin typeface="Arial" panose="020B0604020202020204" pitchFamily="34" charset="0"/>
                        <a:ea typeface="Calibri"/>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nSpc>
                          <a:spcPct val="115000"/>
                        </a:lnSpc>
                        <a:spcAft>
                          <a:spcPts val="0"/>
                        </a:spcAft>
                      </a:pPr>
                      <a:r>
                        <a:rPr lang="es-MX" sz="1400" dirty="0">
                          <a:effectLst/>
                        </a:rPr>
                        <a:t> </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noFill/>
                  </a:tcPr>
                </a:tc>
                <a:tc>
                  <a:txBody>
                    <a:bodyPr/>
                    <a:lstStyle/>
                    <a:p>
                      <a:pPr marL="0" lvl="0" indent="0">
                        <a:lnSpc>
                          <a:spcPct val="115000"/>
                        </a:lnSpc>
                        <a:spcAft>
                          <a:spcPts val="0"/>
                        </a:spcAft>
                        <a:buFont typeface="+mj-lt"/>
                        <a:buNone/>
                      </a:pPr>
                      <a:r>
                        <a:rPr lang="es-MX" sz="1400" dirty="0" smtClean="0">
                          <a:effectLst/>
                        </a:rPr>
                        <a:t>17. Morelos</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67030" algn="r">
                        <a:lnSpc>
                          <a:spcPct val="115000"/>
                        </a:lnSpc>
                        <a:spcAft>
                          <a:spcPts val="0"/>
                        </a:spcAft>
                      </a:pPr>
                      <a:r>
                        <a:rPr lang="es-MX" sz="1400" dirty="0" smtClean="0">
                          <a:effectLst/>
                        </a:rPr>
                        <a:t>$ </a:t>
                      </a:r>
                      <a:r>
                        <a:rPr lang="es-MX" sz="1400" dirty="0">
                          <a:effectLst/>
                        </a:rPr>
                        <a:t>200,000</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accent6">
                        <a:lumMod val="40000"/>
                        <a:lumOff val="60000"/>
                      </a:schemeClr>
                    </a:solidFill>
                  </a:tcPr>
                </a:tc>
              </a:tr>
              <a:tr h="245364">
                <a:tc>
                  <a:txBody>
                    <a:bodyPr/>
                    <a:lstStyle/>
                    <a:p>
                      <a:pPr marL="0" lvl="0" indent="0">
                        <a:lnSpc>
                          <a:spcPct val="115000"/>
                        </a:lnSpc>
                        <a:spcAft>
                          <a:spcPts val="0"/>
                        </a:spcAft>
                        <a:buFont typeface="+mj-lt"/>
                        <a:buNone/>
                      </a:pPr>
                      <a:r>
                        <a:rPr lang="es-MX" sz="1400" b="0" dirty="0" smtClean="0">
                          <a:effectLst/>
                        </a:rPr>
                        <a:t>2. Baja </a:t>
                      </a:r>
                      <a:r>
                        <a:rPr lang="es-MX" sz="1400" b="0" dirty="0">
                          <a:effectLst/>
                        </a:rPr>
                        <a:t>California.</a:t>
                      </a:r>
                      <a:endParaRPr lang="es-MX" sz="1400" b="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56235" algn="r">
                        <a:lnSpc>
                          <a:spcPct val="115000"/>
                        </a:lnSpc>
                        <a:spcAft>
                          <a:spcPts val="0"/>
                        </a:spcAft>
                      </a:pPr>
                      <a:r>
                        <a:rPr lang="es-MX" sz="1400" dirty="0" smtClean="0">
                          <a:effectLst/>
                        </a:rPr>
                        <a:t>$ </a:t>
                      </a:r>
                      <a:r>
                        <a:rPr lang="es-MX" sz="1400" dirty="0">
                          <a:effectLst/>
                        </a:rPr>
                        <a:t>103,295</a:t>
                      </a:r>
                      <a:endParaRPr lang="es-MX" sz="1400" dirty="0">
                        <a:effectLst/>
                        <a:latin typeface="Arial" panose="020B0604020202020204" pitchFamily="34" charset="0"/>
                        <a:ea typeface="Calibri"/>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nSpc>
                          <a:spcPct val="115000"/>
                        </a:lnSpc>
                        <a:spcAft>
                          <a:spcPts val="0"/>
                        </a:spcAft>
                      </a:pPr>
                      <a:r>
                        <a:rPr lang="es-MX" sz="1400" dirty="0">
                          <a:effectLst/>
                        </a:rPr>
                        <a:t> </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lvl="0" indent="0">
                        <a:lnSpc>
                          <a:spcPct val="115000"/>
                        </a:lnSpc>
                        <a:spcAft>
                          <a:spcPts val="0"/>
                        </a:spcAft>
                        <a:buFont typeface="+mj-lt"/>
                        <a:buNone/>
                      </a:pPr>
                      <a:r>
                        <a:rPr lang="es-MX" sz="1400" dirty="0" smtClean="0">
                          <a:effectLst/>
                        </a:rPr>
                        <a:t>18. Nayarit</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67030" algn="r">
                        <a:lnSpc>
                          <a:spcPct val="115000"/>
                        </a:lnSpc>
                        <a:spcAft>
                          <a:spcPts val="0"/>
                        </a:spcAft>
                      </a:pPr>
                      <a:r>
                        <a:rPr lang="es-MX" sz="1400" dirty="0" smtClean="0">
                          <a:effectLst/>
                        </a:rPr>
                        <a:t>$ </a:t>
                      </a:r>
                      <a:r>
                        <a:rPr lang="es-MX" sz="1400" dirty="0">
                          <a:effectLst/>
                        </a:rPr>
                        <a:t>120,000</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245364">
                <a:tc>
                  <a:txBody>
                    <a:bodyPr/>
                    <a:lstStyle/>
                    <a:p>
                      <a:pPr marL="0" lvl="0" indent="0">
                        <a:lnSpc>
                          <a:spcPct val="115000"/>
                        </a:lnSpc>
                        <a:spcAft>
                          <a:spcPts val="0"/>
                        </a:spcAft>
                        <a:buFont typeface="+mj-lt"/>
                        <a:buNone/>
                      </a:pPr>
                      <a:r>
                        <a:rPr lang="es-MX" sz="1400" b="0" dirty="0" smtClean="0">
                          <a:effectLst/>
                        </a:rPr>
                        <a:t>3. Baja </a:t>
                      </a:r>
                      <a:r>
                        <a:rPr lang="es-MX" sz="1400" b="0" dirty="0">
                          <a:effectLst/>
                        </a:rPr>
                        <a:t>California Sur.</a:t>
                      </a:r>
                      <a:endParaRPr lang="es-MX" sz="1400" b="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56235" algn="r">
                        <a:lnSpc>
                          <a:spcPct val="115000"/>
                        </a:lnSpc>
                        <a:spcAft>
                          <a:spcPts val="0"/>
                        </a:spcAft>
                      </a:pPr>
                      <a:r>
                        <a:rPr lang="es-MX" sz="1400" dirty="0">
                          <a:effectLst/>
                        </a:rPr>
                        <a:t>$ 29,281</a:t>
                      </a:r>
                      <a:endParaRPr lang="es-MX" sz="1400" dirty="0">
                        <a:effectLst/>
                        <a:latin typeface="Arial" panose="020B0604020202020204" pitchFamily="34" charset="0"/>
                        <a:ea typeface="Calibri"/>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nSpc>
                          <a:spcPct val="115000"/>
                        </a:lnSpc>
                        <a:spcAft>
                          <a:spcPts val="0"/>
                        </a:spcAft>
                      </a:pPr>
                      <a:r>
                        <a:rPr lang="es-MX" sz="1400" dirty="0">
                          <a:effectLst/>
                        </a:rPr>
                        <a:t> </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lvl="0" indent="0">
                        <a:lnSpc>
                          <a:spcPct val="115000"/>
                        </a:lnSpc>
                        <a:spcAft>
                          <a:spcPts val="0"/>
                        </a:spcAft>
                        <a:buFont typeface="+mj-lt"/>
                        <a:buNone/>
                      </a:pPr>
                      <a:r>
                        <a:rPr lang="es-MX" sz="1400" dirty="0" smtClean="0">
                          <a:effectLst/>
                        </a:rPr>
                        <a:t>19. Nuevo </a:t>
                      </a:r>
                      <a:r>
                        <a:rPr lang="es-MX" sz="1400" dirty="0">
                          <a:effectLst/>
                        </a:rPr>
                        <a:t>León</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67030" algn="r">
                        <a:lnSpc>
                          <a:spcPct val="115000"/>
                        </a:lnSpc>
                        <a:spcAft>
                          <a:spcPts val="0"/>
                        </a:spcAft>
                      </a:pPr>
                      <a:r>
                        <a:rPr lang="es-MX" sz="1400" dirty="0" smtClean="0">
                          <a:effectLst/>
                        </a:rPr>
                        <a:t>$ </a:t>
                      </a:r>
                      <a:r>
                        <a:rPr lang="es-MX" sz="1400" dirty="0">
                          <a:effectLst/>
                        </a:rPr>
                        <a:t>123,733</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245364">
                <a:tc>
                  <a:txBody>
                    <a:bodyPr/>
                    <a:lstStyle/>
                    <a:p>
                      <a:pPr marL="0" lvl="0" indent="0">
                        <a:lnSpc>
                          <a:spcPct val="115000"/>
                        </a:lnSpc>
                        <a:spcAft>
                          <a:spcPts val="0"/>
                        </a:spcAft>
                        <a:buFont typeface="+mj-lt"/>
                        <a:buNone/>
                      </a:pPr>
                      <a:r>
                        <a:rPr lang="es-MX" sz="1400" b="0" dirty="0" smtClean="0">
                          <a:effectLst/>
                        </a:rPr>
                        <a:t>4. Campeche</a:t>
                      </a:r>
                      <a:r>
                        <a:rPr lang="es-MX" sz="1400" b="0" dirty="0">
                          <a:effectLst/>
                        </a:rPr>
                        <a:t>.</a:t>
                      </a:r>
                      <a:endParaRPr lang="es-MX" sz="1400" b="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56235" algn="r">
                        <a:lnSpc>
                          <a:spcPct val="115000"/>
                        </a:lnSpc>
                        <a:spcAft>
                          <a:spcPts val="0"/>
                        </a:spcAft>
                      </a:pPr>
                      <a:r>
                        <a:rPr lang="es-MX" sz="1400" dirty="0">
                          <a:effectLst/>
                        </a:rPr>
                        <a:t>$ 49,000</a:t>
                      </a:r>
                      <a:endParaRPr lang="es-MX" sz="1400" dirty="0">
                        <a:effectLst/>
                        <a:latin typeface="Arial" panose="020B0604020202020204" pitchFamily="34" charset="0"/>
                        <a:ea typeface="Calibri"/>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nSpc>
                          <a:spcPct val="115000"/>
                        </a:lnSpc>
                        <a:spcAft>
                          <a:spcPts val="0"/>
                        </a:spcAft>
                      </a:pPr>
                      <a:r>
                        <a:rPr lang="es-MX" sz="1400" dirty="0">
                          <a:effectLst/>
                        </a:rPr>
                        <a:t> </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lvl="0" indent="0">
                        <a:lnSpc>
                          <a:spcPct val="115000"/>
                        </a:lnSpc>
                        <a:spcAft>
                          <a:spcPts val="0"/>
                        </a:spcAft>
                        <a:buFont typeface="+mj-lt"/>
                        <a:buNone/>
                      </a:pPr>
                      <a:r>
                        <a:rPr lang="es-MX" sz="1400" dirty="0" smtClean="0">
                          <a:effectLst/>
                        </a:rPr>
                        <a:t>20. Oaxaca</a:t>
                      </a:r>
                      <a:r>
                        <a:rPr lang="es-MX" sz="1400" dirty="0">
                          <a:effectLst/>
                        </a:rPr>
                        <a:t>.</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67030" algn="r">
                        <a:lnSpc>
                          <a:spcPct val="115000"/>
                        </a:lnSpc>
                        <a:spcAft>
                          <a:spcPts val="0"/>
                        </a:spcAft>
                      </a:pPr>
                      <a:r>
                        <a:rPr lang="es-MX" sz="1400" dirty="0">
                          <a:effectLst/>
                        </a:rPr>
                        <a:t>$ 60,000</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245364">
                <a:tc>
                  <a:txBody>
                    <a:bodyPr/>
                    <a:lstStyle/>
                    <a:p>
                      <a:pPr marL="0" lvl="0" indent="0">
                        <a:lnSpc>
                          <a:spcPct val="115000"/>
                        </a:lnSpc>
                        <a:spcAft>
                          <a:spcPts val="0"/>
                        </a:spcAft>
                        <a:buFont typeface="+mj-lt"/>
                        <a:buNone/>
                      </a:pPr>
                      <a:r>
                        <a:rPr lang="es-MX" sz="1400" b="0" dirty="0" smtClean="0">
                          <a:effectLst/>
                        </a:rPr>
                        <a:t>5. Chihuahua</a:t>
                      </a:r>
                      <a:r>
                        <a:rPr lang="es-MX" sz="1400" b="0" dirty="0">
                          <a:effectLst/>
                        </a:rPr>
                        <a:t>.</a:t>
                      </a:r>
                      <a:endParaRPr lang="es-MX" sz="1400" b="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56235" algn="r">
                        <a:lnSpc>
                          <a:spcPct val="115000"/>
                        </a:lnSpc>
                        <a:spcAft>
                          <a:spcPts val="0"/>
                        </a:spcAft>
                      </a:pPr>
                      <a:r>
                        <a:rPr lang="es-MX" sz="1400" dirty="0">
                          <a:effectLst/>
                        </a:rPr>
                        <a:t>$ 63,750</a:t>
                      </a:r>
                      <a:endParaRPr lang="es-MX" sz="1400" dirty="0">
                        <a:effectLst/>
                        <a:latin typeface="Arial" panose="020B0604020202020204" pitchFamily="34" charset="0"/>
                        <a:ea typeface="Calibri"/>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nSpc>
                          <a:spcPct val="115000"/>
                        </a:lnSpc>
                        <a:spcAft>
                          <a:spcPts val="0"/>
                        </a:spcAft>
                      </a:pPr>
                      <a:r>
                        <a:rPr lang="es-MX" sz="1400" dirty="0">
                          <a:effectLst/>
                        </a:rPr>
                        <a:t> </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lvl="0" indent="0">
                        <a:lnSpc>
                          <a:spcPct val="115000"/>
                        </a:lnSpc>
                        <a:spcAft>
                          <a:spcPts val="0"/>
                        </a:spcAft>
                        <a:buFont typeface="+mj-lt"/>
                        <a:buNone/>
                      </a:pPr>
                      <a:r>
                        <a:rPr lang="es-MX" sz="1400" dirty="0" smtClean="0">
                          <a:effectLst/>
                        </a:rPr>
                        <a:t>21. Puebla</a:t>
                      </a:r>
                      <a:r>
                        <a:rPr lang="es-MX" sz="1400" dirty="0">
                          <a:effectLst/>
                        </a:rPr>
                        <a:t>.</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67030" algn="r">
                        <a:lnSpc>
                          <a:spcPct val="115000"/>
                        </a:lnSpc>
                        <a:spcAft>
                          <a:spcPts val="0"/>
                        </a:spcAft>
                      </a:pPr>
                      <a:r>
                        <a:rPr lang="es-MX" sz="1400" dirty="0" smtClean="0">
                          <a:effectLst/>
                        </a:rPr>
                        <a:t>$ </a:t>
                      </a:r>
                      <a:r>
                        <a:rPr lang="es-MX" sz="1400" dirty="0">
                          <a:effectLst/>
                        </a:rPr>
                        <a:t>220,893</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accent6">
                        <a:lumMod val="40000"/>
                        <a:lumOff val="60000"/>
                      </a:schemeClr>
                    </a:solidFill>
                  </a:tcPr>
                </a:tc>
              </a:tr>
              <a:tr h="245364">
                <a:tc>
                  <a:txBody>
                    <a:bodyPr/>
                    <a:lstStyle/>
                    <a:p>
                      <a:pPr marL="0" lvl="0" indent="0">
                        <a:lnSpc>
                          <a:spcPct val="115000"/>
                        </a:lnSpc>
                        <a:spcAft>
                          <a:spcPts val="0"/>
                        </a:spcAft>
                        <a:buFont typeface="+mj-lt"/>
                        <a:buNone/>
                      </a:pPr>
                      <a:r>
                        <a:rPr lang="es-MX" sz="1400" b="0" dirty="0" smtClean="0">
                          <a:effectLst/>
                        </a:rPr>
                        <a:t>6. Chiapas</a:t>
                      </a:r>
                      <a:r>
                        <a:rPr lang="es-MX" sz="1400" b="0" dirty="0">
                          <a:effectLst/>
                        </a:rPr>
                        <a:t>.</a:t>
                      </a:r>
                      <a:endParaRPr lang="es-MX" sz="1400" b="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56235" algn="r">
                        <a:lnSpc>
                          <a:spcPct val="115000"/>
                        </a:lnSpc>
                        <a:spcAft>
                          <a:spcPts val="0"/>
                        </a:spcAft>
                      </a:pPr>
                      <a:r>
                        <a:rPr lang="es-MX" sz="1400" dirty="0" smtClean="0">
                          <a:effectLst/>
                        </a:rPr>
                        <a:t>$ </a:t>
                      </a:r>
                      <a:r>
                        <a:rPr lang="es-MX" sz="1400" dirty="0">
                          <a:effectLst/>
                        </a:rPr>
                        <a:t>200,000</a:t>
                      </a:r>
                      <a:endParaRPr lang="es-MX" sz="1400" dirty="0">
                        <a:effectLst/>
                        <a:latin typeface="Arial" panose="020B0604020202020204" pitchFamily="34" charset="0"/>
                        <a:ea typeface="Calibri"/>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es-MX" sz="1400" dirty="0">
                          <a:effectLst/>
                        </a:rPr>
                        <a:t> </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lvl="0" indent="0">
                        <a:lnSpc>
                          <a:spcPct val="115000"/>
                        </a:lnSpc>
                        <a:spcAft>
                          <a:spcPts val="0"/>
                        </a:spcAft>
                        <a:buFont typeface="+mj-lt"/>
                        <a:buNone/>
                      </a:pPr>
                      <a:r>
                        <a:rPr lang="es-MX" sz="1400" dirty="0" smtClean="0">
                          <a:effectLst/>
                        </a:rPr>
                        <a:t>22. Querétaro</a:t>
                      </a:r>
                      <a:r>
                        <a:rPr lang="es-MX" sz="1400" dirty="0">
                          <a:effectLst/>
                        </a:rPr>
                        <a:t>.</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67030" algn="r">
                        <a:lnSpc>
                          <a:spcPct val="115000"/>
                        </a:lnSpc>
                        <a:spcAft>
                          <a:spcPts val="0"/>
                        </a:spcAft>
                      </a:pPr>
                      <a:r>
                        <a:rPr lang="es-MX" sz="1400" dirty="0">
                          <a:effectLst/>
                        </a:rPr>
                        <a:t>$ 57,958</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245364">
                <a:tc>
                  <a:txBody>
                    <a:bodyPr/>
                    <a:lstStyle/>
                    <a:p>
                      <a:pPr marL="0" lvl="0" indent="0">
                        <a:lnSpc>
                          <a:spcPct val="115000"/>
                        </a:lnSpc>
                        <a:spcAft>
                          <a:spcPts val="0"/>
                        </a:spcAft>
                        <a:buFont typeface="+mj-lt"/>
                        <a:buNone/>
                      </a:pPr>
                      <a:r>
                        <a:rPr lang="es-MX" sz="1400" b="0" dirty="0" smtClean="0">
                          <a:effectLst/>
                        </a:rPr>
                        <a:t>7. Coahuila</a:t>
                      </a:r>
                      <a:r>
                        <a:rPr lang="es-MX" sz="1400" b="0" dirty="0">
                          <a:effectLst/>
                        </a:rPr>
                        <a:t>.</a:t>
                      </a:r>
                      <a:endParaRPr lang="es-MX" sz="1400" b="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56235" algn="r">
                        <a:lnSpc>
                          <a:spcPct val="115000"/>
                        </a:lnSpc>
                        <a:spcAft>
                          <a:spcPts val="0"/>
                        </a:spcAft>
                      </a:pPr>
                      <a:r>
                        <a:rPr lang="es-MX" sz="1400" b="1" dirty="0" smtClean="0">
                          <a:effectLst/>
                        </a:rPr>
                        <a:t>$ </a:t>
                      </a:r>
                      <a:r>
                        <a:rPr lang="es-MX" sz="1400" b="1" dirty="0">
                          <a:effectLst/>
                        </a:rPr>
                        <a:t>420,829</a:t>
                      </a:r>
                      <a:endParaRPr lang="es-MX" sz="1400" b="1" dirty="0">
                        <a:effectLst/>
                        <a:latin typeface="Arial" panose="020B0604020202020204" pitchFamily="34" charset="0"/>
                        <a:ea typeface="Calibri"/>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es-MX" sz="1400" dirty="0">
                          <a:effectLst/>
                        </a:rPr>
                        <a:t> </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lvl="0" indent="0">
                        <a:lnSpc>
                          <a:spcPct val="115000"/>
                        </a:lnSpc>
                        <a:spcAft>
                          <a:spcPts val="0"/>
                        </a:spcAft>
                        <a:buFont typeface="+mj-lt"/>
                        <a:buNone/>
                      </a:pPr>
                      <a:r>
                        <a:rPr lang="es-MX" sz="1400" dirty="0" smtClean="0">
                          <a:effectLst/>
                        </a:rPr>
                        <a:t>23. Quintana </a:t>
                      </a:r>
                      <a:r>
                        <a:rPr lang="es-MX" sz="1400" dirty="0">
                          <a:effectLst/>
                        </a:rPr>
                        <a:t>Roo.</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67030" algn="r">
                        <a:lnSpc>
                          <a:spcPct val="115000"/>
                        </a:lnSpc>
                        <a:spcAft>
                          <a:spcPts val="0"/>
                        </a:spcAft>
                      </a:pPr>
                      <a:r>
                        <a:rPr lang="es-MX" sz="1400" dirty="0">
                          <a:effectLst/>
                        </a:rPr>
                        <a:t>$ 60,000</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245364">
                <a:tc>
                  <a:txBody>
                    <a:bodyPr/>
                    <a:lstStyle/>
                    <a:p>
                      <a:pPr marL="0" lvl="0" indent="0">
                        <a:lnSpc>
                          <a:spcPct val="115000"/>
                        </a:lnSpc>
                        <a:spcAft>
                          <a:spcPts val="0"/>
                        </a:spcAft>
                        <a:buFont typeface="+mj-lt"/>
                        <a:buNone/>
                      </a:pPr>
                      <a:r>
                        <a:rPr lang="es-MX" sz="1400" b="0" dirty="0" smtClean="0">
                          <a:effectLst/>
                        </a:rPr>
                        <a:t>8. Colima</a:t>
                      </a:r>
                      <a:r>
                        <a:rPr lang="es-MX" sz="1400" b="0" dirty="0">
                          <a:effectLst/>
                        </a:rPr>
                        <a:t>.</a:t>
                      </a:r>
                      <a:endParaRPr lang="es-MX" sz="1400" b="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56235" algn="r">
                        <a:lnSpc>
                          <a:spcPct val="115000"/>
                        </a:lnSpc>
                        <a:spcAft>
                          <a:spcPts val="0"/>
                        </a:spcAft>
                      </a:pPr>
                      <a:r>
                        <a:rPr lang="es-MX" sz="1400" dirty="0">
                          <a:effectLst/>
                        </a:rPr>
                        <a:t>$ 43,245</a:t>
                      </a:r>
                      <a:endParaRPr lang="es-MX" sz="1400" dirty="0">
                        <a:effectLst/>
                        <a:latin typeface="Arial" panose="020B0604020202020204" pitchFamily="34" charset="0"/>
                        <a:ea typeface="Calibri"/>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nSpc>
                          <a:spcPct val="115000"/>
                        </a:lnSpc>
                        <a:spcAft>
                          <a:spcPts val="0"/>
                        </a:spcAft>
                      </a:pPr>
                      <a:r>
                        <a:rPr lang="es-MX" sz="1400" dirty="0">
                          <a:effectLst/>
                        </a:rPr>
                        <a:t> </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lvl="0" indent="0">
                        <a:lnSpc>
                          <a:spcPct val="115000"/>
                        </a:lnSpc>
                        <a:spcAft>
                          <a:spcPts val="0"/>
                        </a:spcAft>
                        <a:buFont typeface="+mj-lt"/>
                        <a:buNone/>
                      </a:pPr>
                      <a:r>
                        <a:rPr lang="es-MX" sz="1400" dirty="0" smtClean="0">
                          <a:effectLst/>
                        </a:rPr>
                        <a:t>24. Sinaloa</a:t>
                      </a:r>
                      <a:r>
                        <a:rPr lang="es-MX" sz="1400" dirty="0">
                          <a:effectLst/>
                        </a:rPr>
                        <a:t>.</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67030" algn="r">
                        <a:lnSpc>
                          <a:spcPct val="115000"/>
                        </a:lnSpc>
                        <a:spcAft>
                          <a:spcPts val="0"/>
                        </a:spcAft>
                      </a:pPr>
                      <a:r>
                        <a:rPr lang="es-MX" sz="1400" dirty="0" smtClean="0">
                          <a:effectLst/>
                        </a:rPr>
                        <a:t>$ </a:t>
                      </a:r>
                      <a:r>
                        <a:rPr lang="es-MX" sz="1400" dirty="0">
                          <a:effectLst/>
                        </a:rPr>
                        <a:t>100,000</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245364">
                <a:tc>
                  <a:txBody>
                    <a:bodyPr/>
                    <a:lstStyle/>
                    <a:p>
                      <a:pPr marL="0" lvl="0" indent="0">
                        <a:lnSpc>
                          <a:spcPct val="115000"/>
                        </a:lnSpc>
                        <a:spcAft>
                          <a:spcPts val="0"/>
                        </a:spcAft>
                        <a:buFont typeface="+mj-lt"/>
                        <a:buNone/>
                      </a:pPr>
                      <a:r>
                        <a:rPr lang="es-MX" sz="1400" b="0" dirty="0" smtClean="0">
                          <a:effectLst/>
                        </a:rPr>
                        <a:t>9. Distrito </a:t>
                      </a:r>
                      <a:r>
                        <a:rPr lang="es-MX" sz="1400" b="0" dirty="0">
                          <a:effectLst/>
                        </a:rPr>
                        <a:t>Federal.</a:t>
                      </a:r>
                      <a:endParaRPr lang="es-MX" sz="1400" b="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56235" algn="r">
                        <a:lnSpc>
                          <a:spcPct val="115000"/>
                        </a:lnSpc>
                        <a:spcAft>
                          <a:spcPts val="0"/>
                        </a:spcAft>
                      </a:pPr>
                      <a:r>
                        <a:rPr lang="es-MX" sz="1400" b="1" dirty="0" smtClean="0">
                          <a:effectLst/>
                        </a:rPr>
                        <a:t>$ </a:t>
                      </a:r>
                      <a:r>
                        <a:rPr lang="es-MX" sz="1400" b="1" dirty="0">
                          <a:effectLst/>
                        </a:rPr>
                        <a:t>1’020,246</a:t>
                      </a:r>
                      <a:endParaRPr lang="es-MX" sz="1400" b="1" dirty="0">
                        <a:effectLst/>
                        <a:latin typeface="Arial" panose="020B0604020202020204" pitchFamily="34" charset="0"/>
                        <a:ea typeface="Calibri"/>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es-MX" sz="1400" dirty="0">
                          <a:effectLst/>
                        </a:rPr>
                        <a:t> </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lvl="0" indent="0">
                        <a:lnSpc>
                          <a:spcPct val="115000"/>
                        </a:lnSpc>
                        <a:spcAft>
                          <a:spcPts val="0"/>
                        </a:spcAft>
                        <a:buFont typeface="+mj-lt"/>
                        <a:buNone/>
                      </a:pPr>
                      <a:r>
                        <a:rPr lang="es-MX" sz="1400" dirty="0" smtClean="0">
                          <a:effectLst/>
                        </a:rPr>
                        <a:t>25. San </a:t>
                      </a:r>
                      <a:r>
                        <a:rPr lang="es-MX" sz="1400" dirty="0">
                          <a:effectLst/>
                        </a:rPr>
                        <a:t>Luis Potosí.</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67030" algn="r">
                        <a:lnSpc>
                          <a:spcPct val="115000"/>
                        </a:lnSpc>
                        <a:spcAft>
                          <a:spcPts val="0"/>
                        </a:spcAft>
                      </a:pPr>
                      <a:r>
                        <a:rPr lang="es-MX" sz="1400" dirty="0">
                          <a:effectLst/>
                        </a:rPr>
                        <a:t>$ 50,000</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245364">
                <a:tc>
                  <a:txBody>
                    <a:bodyPr/>
                    <a:lstStyle/>
                    <a:p>
                      <a:pPr marL="0" lvl="0" indent="0">
                        <a:lnSpc>
                          <a:spcPct val="115000"/>
                        </a:lnSpc>
                        <a:spcAft>
                          <a:spcPts val="0"/>
                        </a:spcAft>
                        <a:buFont typeface="+mj-lt"/>
                        <a:buNone/>
                      </a:pPr>
                      <a:r>
                        <a:rPr lang="es-MX" sz="1400" b="0" dirty="0" smtClean="0">
                          <a:effectLst/>
                        </a:rPr>
                        <a:t>10. Durango</a:t>
                      </a:r>
                      <a:r>
                        <a:rPr lang="es-MX" sz="1400" b="0" dirty="0">
                          <a:effectLst/>
                        </a:rPr>
                        <a:t>.</a:t>
                      </a:r>
                      <a:endParaRPr lang="es-MX" sz="1400" b="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56235" algn="r">
                        <a:lnSpc>
                          <a:spcPct val="115000"/>
                        </a:lnSpc>
                        <a:spcAft>
                          <a:spcPts val="0"/>
                        </a:spcAft>
                      </a:pPr>
                      <a:r>
                        <a:rPr lang="es-MX" sz="1400" dirty="0">
                          <a:effectLst/>
                        </a:rPr>
                        <a:t>$ 50,000</a:t>
                      </a:r>
                      <a:endParaRPr lang="es-MX" sz="1400" dirty="0">
                        <a:effectLst/>
                        <a:latin typeface="Arial" panose="020B0604020202020204" pitchFamily="34" charset="0"/>
                        <a:ea typeface="Calibri"/>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nSpc>
                          <a:spcPct val="115000"/>
                        </a:lnSpc>
                        <a:spcAft>
                          <a:spcPts val="0"/>
                        </a:spcAft>
                      </a:pPr>
                      <a:r>
                        <a:rPr lang="es-MX" sz="1400" dirty="0">
                          <a:effectLst/>
                        </a:rPr>
                        <a:t> </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lvl="0" indent="0">
                        <a:lnSpc>
                          <a:spcPct val="115000"/>
                        </a:lnSpc>
                        <a:spcAft>
                          <a:spcPts val="0"/>
                        </a:spcAft>
                        <a:buFont typeface="+mj-lt"/>
                        <a:buNone/>
                      </a:pPr>
                      <a:r>
                        <a:rPr lang="es-MX" sz="1400" dirty="0" smtClean="0">
                          <a:effectLst/>
                        </a:rPr>
                        <a:t>26. Sonora</a:t>
                      </a:r>
                      <a:r>
                        <a:rPr lang="es-MX" sz="1400" dirty="0">
                          <a:effectLst/>
                        </a:rPr>
                        <a:t>.</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67030" algn="r">
                        <a:lnSpc>
                          <a:spcPct val="115000"/>
                        </a:lnSpc>
                        <a:spcAft>
                          <a:spcPts val="0"/>
                        </a:spcAft>
                      </a:pPr>
                      <a:r>
                        <a:rPr lang="es-MX" sz="1400" dirty="0" smtClean="0">
                          <a:effectLst/>
                        </a:rPr>
                        <a:t>$ </a:t>
                      </a:r>
                      <a:r>
                        <a:rPr lang="es-MX" sz="1400" dirty="0">
                          <a:effectLst/>
                        </a:rPr>
                        <a:t>100,000</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245364">
                <a:tc>
                  <a:txBody>
                    <a:bodyPr/>
                    <a:lstStyle/>
                    <a:p>
                      <a:pPr marL="0" lvl="0" indent="0">
                        <a:lnSpc>
                          <a:spcPct val="115000"/>
                        </a:lnSpc>
                        <a:spcAft>
                          <a:spcPts val="0"/>
                        </a:spcAft>
                        <a:buFont typeface="+mj-lt"/>
                        <a:buNone/>
                      </a:pPr>
                      <a:r>
                        <a:rPr lang="es-MX" sz="1400" b="0" dirty="0" smtClean="0">
                          <a:effectLst/>
                        </a:rPr>
                        <a:t>11. Guerrero</a:t>
                      </a:r>
                      <a:r>
                        <a:rPr lang="es-MX" sz="1400" b="0" dirty="0">
                          <a:effectLst/>
                        </a:rPr>
                        <a:t>.</a:t>
                      </a:r>
                      <a:endParaRPr lang="es-MX" sz="1400" b="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56235" algn="r">
                        <a:lnSpc>
                          <a:spcPct val="115000"/>
                        </a:lnSpc>
                        <a:spcAft>
                          <a:spcPts val="0"/>
                        </a:spcAft>
                      </a:pPr>
                      <a:r>
                        <a:rPr lang="es-MX" sz="1400" b="1" dirty="0" smtClean="0">
                          <a:effectLst/>
                        </a:rPr>
                        <a:t>$ </a:t>
                      </a:r>
                      <a:r>
                        <a:rPr lang="es-MX" sz="1400" b="1" dirty="0">
                          <a:effectLst/>
                        </a:rPr>
                        <a:t>429,980</a:t>
                      </a:r>
                      <a:endParaRPr lang="es-MX" sz="1400" b="1" dirty="0">
                        <a:effectLst/>
                        <a:latin typeface="Arial" panose="020B0604020202020204" pitchFamily="34" charset="0"/>
                        <a:ea typeface="Calibri"/>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es-MX" sz="1400" dirty="0">
                          <a:effectLst/>
                        </a:rPr>
                        <a:t> </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lvl="0" indent="0">
                        <a:lnSpc>
                          <a:spcPct val="115000"/>
                        </a:lnSpc>
                        <a:spcAft>
                          <a:spcPts val="0"/>
                        </a:spcAft>
                        <a:buFont typeface="+mj-lt"/>
                        <a:buNone/>
                      </a:pPr>
                      <a:r>
                        <a:rPr lang="es-MX" sz="1400" dirty="0" smtClean="0">
                          <a:effectLst/>
                        </a:rPr>
                        <a:t>27. Tabasco</a:t>
                      </a:r>
                      <a:r>
                        <a:rPr lang="es-MX" sz="1400" dirty="0">
                          <a:effectLst/>
                        </a:rPr>
                        <a:t>.</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67030" algn="r">
                        <a:lnSpc>
                          <a:spcPct val="115000"/>
                        </a:lnSpc>
                        <a:spcAft>
                          <a:spcPts val="0"/>
                        </a:spcAft>
                      </a:pPr>
                      <a:r>
                        <a:rPr lang="es-MX" sz="1400" dirty="0">
                          <a:effectLst/>
                        </a:rPr>
                        <a:t>$ 59,404</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245364">
                <a:tc>
                  <a:txBody>
                    <a:bodyPr/>
                    <a:lstStyle/>
                    <a:p>
                      <a:pPr marL="0" lvl="0" indent="0">
                        <a:lnSpc>
                          <a:spcPct val="115000"/>
                        </a:lnSpc>
                        <a:spcAft>
                          <a:spcPts val="0"/>
                        </a:spcAft>
                        <a:buFont typeface="+mj-lt"/>
                        <a:buNone/>
                      </a:pPr>
                      <a:r>
                        <a:rPr lang="es-MX" sz="1400" b="0" dirty="0" smtClean="0">
                          <a:effectLst/>
                        </a:rPr>
                        <a:t>12. Guanajuato</a:t>
                      </a:r>
                      <a:r>
                        <a:rPr lang="es-MX" sz="1400" b="0" dirty="0">
                          <a:effectLst/>
                        </a:rPr>
                        <a:t>.</a:t>
                      </a:r>
                      <a:endParaRPr lang="es-MX" sz="1400" b="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56235" algn="r">
                        <a:lnSpc>
                          <a:spcPct val="115000"/>
                        </a:lnSpc>
                        <a:spcAft>
                          <a:spcPts val="0"/>
                        </a:spcAft>
                      </a:pPr>
                      <a:r>
                        <a:rPr lang="es-MX" sz="1400" b="1" dirty="0" smtClean="0">
                          <a:effectLst/>
                        </a:rPr>
                        <a:t>$ </a:t>
                      </a:r>
                      <a:r>
                        <a:rPr lang="es-MX" sz="1400" b="1" dirty="0">
                          <a:effectLst/>
                        </a:rPr>
                        <a:t>450,000</a:t>
                      </a:r>
                      <a:endParaRPr lang="es-MX" sz="1400" b="1" dirty="0">
                        <a:effectLst/>
                        <a:latin typeface="Arial" panose="020B0604020202020204" pitchFamily="34" charset="0"/>
                        <a:ea typeface="Calibri"/>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es-MX" sz="1400" dirty="0">
                          <a:effectLst/>
                        </a:rPr>
                        <a:t> </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lvl="0" indent="0">
                        <a:lnSpc>
                          <a:spcPct val="115000"/>
                        </a:lnSpc>
                        <a:spcAft>
                          <a:spcPts val="0"/>
                        </a:spcAft>
                        <a:buFont typeface="+mj-lt"/>
                        <a:buNone/>
                      </a:pPr>
                      <a:r>
                        <a:rPr lang="es-MX" sz="1400" dirty="0" smtClean="0">
                          <a:effectLst/>
                        </a:rPr>
                        <a:t>28. Tamaulipas</a:t>
                      </a:r>
                      <a:r>
                        <a:rPr lang="es-MX" sz="1400" dirty="0">
                          <a:effectLst/>
                        </a:rPr>
                        <a:t>.</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67030" algn="r">
                        <a:lnSpc>
                          <a:spcPct val="115000"/>
                        </a:lnSpc>
                        <a:spcAft>
                          <a:spcPts val="0"/>
                        </a:spcAft>
                      </a:pPr>
                      <a:r>
                        <a:rPr lang="es-MX" sz="1400" dirty="0" smtClean="0">
                          <a:effectLst/>
                        </a:rPr>
                        <a:t>$ </a:t>
                      </a:r>
                      <a:r>
                        <a:rPr lang="es-MX" sz="1400" dirty="0">
                          <a:effectLst/>
                        </a:rPr>
                        <a:t>234,000</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accent6">
                        <a:lumMod val="40000"/>
                        <a:lumOff val="60000"/>
                      </a:schemeClr>
                    </a:solidFill>
                  </a:tcPr>
                </a:tc>
              </a:tr>
              <a:tr h="245364">
                <a:tc>
                  <a:txBody>
                    <a:bodyPr/>
                    <a:lstStyle/>
                    <a:p>
                      <a:pPr marL="0" lvl="0" indent="0">
                        <a:lnSpc>
                          <a:spcPct val="115000"/>
                        </a:lnSpc>
                        <a:spcAft>
                          <a:spcPts val="0"/>
                        </a:spcAft>
                        <a:buFont typeface="+mj-lt"/>
                        <a:buNone/>
                      </a:pPr>
                      <a:r>
                        <a:rPr lang="es-MX" sz="1400" b="0" dirty="0" smtClean="0">
                          <a:effectLst/>
                        </a:rPr>
                        <a:t>13. Hidalgo</a:t>
                      </a:r>
                      <a:r>
                        <a:rPr lang="es-MX" sz="1400" b="0" dirty="0">
                          <a:effectLst/>
                        </a:rPr>
                        <a:t>.</a:t>
                      </a:r>
                      <a:endParaRPr lang="es-MX" sz="1400" b="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56235" algn="r">
                        <a:lnSpc>
                          <a:spcPct val="115000"/>
                        </a:lnSpc>
                        <a:spcAft>
                          <a:spcPts val="0"/>
                        </a:spcAft>
                      </a:pPr>
                      <a:r>
                        <a:rPr lang="es-MX" sz="1400" dirty="0">
                          <a:effectLst/>
                        </a:rPr>
                        <a:t>$ 20,000</a:t>
                      </a:r>
                      <a:endParaRPr lang="es-MX" sz="1400" dirty="0">
                        <a:effectLst/>
                        <a:latin typeface="Arial" panose="020B0604020202020204" pitchFamily="34" charset="0"/>
                        <a:ea typeface="Calibri"/>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nSpc>
                          <a:spcPct val="115000"/>
                        </a:lnSpc>
                        <a:spcAft>
                          <a:spcPts val="0"/>
                        </a:spcAft>
                      </a:pPr>
                      <a:r>
                        <a:rPr lang="es-MX" sz="1400" dirty="0">
                          <a:effectLst/>
                        </a:rPr>
                        <a:t> </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lvl="0" indent="0">
                        <a:lnSpc>
                          <a:spcPct val="115000"/>
                        </a:lnSpc>
                        <a:spcAft>
                          <a:spcPts val="0"/>
                        </a:spcAft>
                        <a:buFont typeface="+mj-lt"/>
                        <a:buNone/>
                      </a:pPr>
                      <a:r>
                        <a:rPr lang="es-MX" sz="1400" dirty="0" smtClean="0">
                          <a:effectLst/>
                        </a:rPr>
                        <a:t>29. Tlaxcala</a:t>
                      </a:r>
                      <a:r>
                        <a:rPr lang="es-MX" sz="1400" dirty="0">
                          <a:effectLst/>
                        </a:rPr>
                        <a:t>.</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67030" algn="r">
                        <a:lnSpc>
                          <a:spcPct val="115000"/>
                        </a:lnSpc>
                        <a:spcAft>
                          <a:spcPts val="0"/>
                        </a:spcAft>
                      </a:pPr>
                      <a:r>
                        <a:rPr lang="es-MX" sz="1400" dirty="0">
                          <a:effectLst/>
                        </a:rPr>
                        <a:t>$ 70,231</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245364">
                <a:tc>
                  <a:txBody>
                    <a:bodyPr/>
                    <a:lstStyle/>
                    <a:p>
                      <a:pPr marL="0" lvl="0" indent="0">
                        <a:lnSpc>
                          <a:spcPct val="115000"/>
                        </a:lnSpc>
                        <a:spcAft>
                          <a:spcPts val="0"/>
                        </a:spcAft>
                        <a:buFont typeface="+mj-lt"/>
                        <a:buNone/>
                      </a:pPr>
                      <a:r>
                        <a:rPr lang="es-MX" sz="1400" b="0" dirty="0" smtClean="0">
                          <a:effectLst/>
                        </a:rPr>
                        <a:t>14. Jalisco</a:t>
                      </a:r>
                      <a:r>
                        <a:rPr lang="es-MX" sz="1400" b="0" dirty="0">
                          <a:effectLst/>
                        </a:rPr>
                        <a:t>.</a:t>
                      </a:r>
                      <a:endParaRPr lang="es-MX" sz="1400" b="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56235" algn="r">
                        <a:lnSpc>
                          <a:spcPct val="115000"/>
                        </a:lnSpc>
                        <a:spcAft>
                          <a:spcPts val="0"/>
                        </a:spcAft>
                      </a:pPr>
                      <a:r>
                        <a:rPr lang="es-MX" sz="1400" dirty="0" smtClean="0">
                          <a:effectLst/>
                        </a:rPr>
                        <a:t>$ </a:t>
                      </a:r>
                      <a:r>
                        <a:rPr lang="es-MX" sz="1400" dirty="0">
                          <a:effectLst/>
                        </a:rPr>
                        <a:t>100,000</a:t>
                      </a:r>
                      <a:endParaRPr lang="es-MX" sz="1400" dirty="0">
                        <a:effectLst/>
                        <a:latin typeface="Arial" panose="020B0604020202020204" pitchFamily="34" charset="0"/>
                        <a:ea typeface="Calibri"/>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nSpc>
                          <a:spcPct val="115000"/>
                        </a:lnSpc>
                        <a:spcAft>
                          <a:spcPts val="0"/>
                        </a:spcAft>
                      </a:pPr>
                      <a:r>
                        <a:rPr lang="es-MX" sz="1400" dirty="0">
                          <a:effectLst/>
                        </a:rPr>
                        <a:t> </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lvl="0" indent="0">
                        <a:lnSpc>
                          <a:spcPct val="115000"/>
                        </a:lnSpc>
                        <a:spcAft>
                          <a:spcPts val="0"/>
                        </a:spcAft>
                        <a:buFont typeface="+mj-lt"/>
                        <a:buNone/>
                      </a:pPr>
                      <a:r>
                        <a:rPr lang="es-MX" sz="1400" dirty="0" smtClean="0">
                          <a:effectLst/>
                        </a:rPr>
                        <a:t>30. Veracruz</a:t>
                      </a:r>
                      <a:r>
                        <a:rPr lang="es-MX" sz="1400" dirty="0">
                          <a:effectLst/>
                        </a:rPr>
                        <a:t>.</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67030" algn="r">
                        <a:lnSpc>
                          <a:spcPct val="115000"/>
                        </a:lnSpc>
                        <a:spcAft>
                          <a:spcPts val="0"/>
                        </a:spcAft>
                      </a:pPr>
                      <a:r>
                        <a:rPr lang="es-MX" sz="1400" b="1" dirty="0" smtClean="0">
                          <a:effectLst/>
                        </a:rPr>
                        <a:t>$ </a:t>
                      </a:r>
                      <a:r>
                        <a:rPr lang="es-MX" sz="1400" b="1" dirty="0">
                          <a:effectLst/>
                        </a:rPr>
                        <a:t>300,000</a:t>
                      </a:r>
                      <a:endParaRPr lang="es-MX" sz="1400" b="1"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accent6">
                        <a:lumMod val="40000"/>
                        <a:lumOff val="60000"/>
                      </a:schemeClr>
                    </a:solidFill>
                  </a:tcPr>
                </a:tc>
              </a:tr>
              <a:tr h="245364">
                <a:tc>
                  <a:txBody>
                    <a:bodyPr/>
                    <a:lstStyle/>
                    <a:p>
                      <a:pPr marL="0" lvl="0" indent="0">
                        <a:lnSpc>
                          <a:spcPct val="115000"/>
                        </a:lnSpc>
                        <a:spcAft>
                          <a:spcPts val="0"/>
                        </a:spcAft>
                        <a:buFont typeface="+mj-lt"/>
                        <a:buNone/>
                      </a:pPr>
                      <a:r>
                        <a:rPr lang="es-MX" sz="1400" b="0" dirty="0" smtClean="0">
                          <a:effectLst/>
                        </a:rPr>
                        <a:t>15. Estado </a:t>
                      </a:r>
                      <a:r>
                        <a:rPr lang="es-MX" sz="1400" b="0" dirty="0">
                          <a:effectLst/>
                        </a:rPr>
                        <a:t>de México</a:t>
                      </a:r>
                      <a:endParaRPr lang="es-MX" sz="1400" b="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56235" algn="r">
                        <a:lnSpc>
                          <a:spcPct val="115000"/>
                        </a:lnSpc>
                        <a:spcAft>
                          <a:spcPts val="0"/>
                        </a:spcAft>
                      </a:pPr>
                      <a:r>
                        <a:rPr lang="es-MX" sz="1400" dirty="0" smtClean="0">
                          <a:effectLst/>
                        </a:rPr>
                        <a:t>$ </a:t>
                      </a:r>
                      <a:r>
                        <a:rPr lang="es-MX" sz="1400" dirty="0">
                          <a:effectLst/>
                        </a:rPr>
                        <a:t>150,000</a:t>
                      </a:r>
                      <a:endParaRPr lang="es-MX" sz="1400" dirty="0">
                        <a:effectLst/>
                        <a:latin typeface="Arial" panose="020B0604020202020204" pitchFamily="34" charset="0"/>
                        <a:ea typeface="Calibri"/>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nSpc>
                          <a:spcPct val="115000"/>
                        </a:lnSpc>
                        <a:spcAft>
                          <a:spcPts val="0"/>
                        </a:spcAft>
                      </a:pPr>
                      <a:r>
                        <a:rPr lang="es-MX" sz="1400" dirty="0">
                          <a:effectLst/>
                        </a:rPr>
                        <a:t> </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lvl="0" indent="0">
                        <a:lnSpc>
                          <a:spcPct val="115000"/>
                        </a:lnSpc>
                        <a:spcAft>
                          <a:spcPts val="0"/>
                        </a:spcAft>
                        <a:buFont typeface="+mj-lt"/>
                        <a:buNone/>
                      </a:pPr>
                      <a:r>
                        <a:rPr lang="es-MX" sz="1400" dirty="0" smtClean="0">
                          <a:effectLst/>
                        </a:rPr>
                        <a:t>31. Yucatán</a:t>
                      </a:r>
                      <a:r>
                        <a:rPr lang="es-MX" sz="1400" dirty="0">
                          <a:effectLst/>
                        </a:rPr>
                        <a:t>.</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67030" algn="r">
                        <a:lnSpc>
                          <a:spcPct val="115000"/>
                        </a:lnSpc>
                        <a:spcAft>
                          <a:spcPts val="0"/>
                        </a:spcAft>
                      </a:pPr>
                      <a:r>
                        <a:rPr lang="es-MX" sz="1400" dirty="0" smtClean="0">
                          <a:effectLst/>
                        </a:rPr>
                        <a:t>$ </a:t>
                      </a:r>
                      <a:r>
                        <a:rPr lang="es-MX" sz="1400" dirty="0">
                          <a:effectLst/>
                        </a:rPr>
                        <a:t>135,000</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r h="245364">
                <a:tc>
                  <a:txBody>
                    <a:bodyPr/>
                    <a:lstStyle/>
                    <a:p>
                      <a:pPr marL="0" lvl="0" indent="0">
                        <a:lnSpc>
                          <a:spcPct val="115000"/>
                        </a:lnSpc>
                        <a:spcAft>
                          <a:spcPts val="0"/>
                        </a:spcAft>
                        <a:buFont typeface="+mj-lt"/>
                        <a:buNone/>
                      </a:pPr>
                      <a:r>
                        <a:rPr lang="es-MX" sz="1400" b="0" dirty="0" smtClean="0">
                          <a:effectLst/>
                        </a:rPr>
                        <a:t>16. Michoacán</a:t>
                      </a:r>
                      <a:r>
                        <a:rPr lang="es-MX" sz="1400" b="0" dirty="0">
                          <a:effectLst/>
                        </a:rPr>
                        <a:t>.</a:t>
                      </a:r>
                      <a:endParaRPr lang="es-MX" sz="1400" b="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56235" algn="r">
                        <a:lnSpc>
                          <a:spcPct val="115000"/>
                        </a:lnSpc>
                        <a:spcAft>
                          <a:spcPts val="0"/>
                        </a:spcAft>
                      </a:pPr>
                      <a:r>
                        <a:rPr lang="es-MX" sz="1400" dirty="0" smtClean="0">
                          <a:effectLst/>
                        </a:rPr>
                        <a:t>$ </a:t>
                      </a:r>
                      <a:r>
                        <a:rPr lang="es-MX" sz="1400" dirty="0">
                          <a:effectLst/>
                        </a:rPr>
                        <a:t>240,000</a:t>
                      </a:r>
                      <a:endParaRPr lang="es-MX" sz="1400" dirty="0">
                        <a:effectLst/>
                        <a:latin typeface="Arial" panose="020B0604020202020204" pitchFamily="34" charset="0"/>
                        <a:ea typeface="Calibri"/>
                        <a:cs typeface="Arial" panose="020B0604020202020204" pitchFamily="34" charset="0"/>
                      </a:endParaRPr>
                    </a:p>
                  </a:txBody>
                  <a:tcPr marL="0" marR="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es-MX" sz="1400" dirty="0">
                          <a:effectLst/>
                        </a:rPr>
                        <a:t> </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lvl="0" indent="0">
                        <a:lnSpc>
                          <a:spcPct val="115000"/>
                        </a:lnSpc>
                        <a:spcAft>
                          <a:spcPts val="0"/>
                        </a:spcAft>
                        <a:buFont typeface="+mj-lt"/>
                        <a:buNone/>
                      </a:pPr>
                      <a:r>
                        <a:rPr lang="es-MX" sz="1400" dirty="0" smtClean="0">
                          <a:effectLst/>
                        </a:rPr>
                        <a:t>32. Zacatecas</a:t>
                      </a:r>
                      <a:r>
                        <a:rPr lang="es-MX" sz="1400" dirty="0">
                          <a:effectLst/>
                        </a:rPr>
                        <a:t>.</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marR="367030" algn="r">
                        <a:lnSpc>
                          <a:spcPct val="115000"/>
                        </a:lnSpc>
                        <a:spcAft>
                          <a:spcPts val="0"/>
                        </a:spcAft>
                      </a:pPr>
                      <a:r>
                        <a:rPr lang="es-MX" sz="1400" dirty="0">
                          <a:effectLst/>
                        </a:rPr>
                        <a:t>$ 34,045</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r>
            </a:tbl>
          </a:graphicData>
        </a:graphic>
      </p:graphicFrame>
      <p:sp>
        <p:nvSpPr>
          <p:cNvPr id="3" name="2 CuadroTexto"/>
          <p:cNvSpPr txBox="1"/>
          <p:nvPr/>
        </p:nvSpPr>
        <p:spPr>
          <a:xfrm>
            <a:off x="933500" y="6464369"/>
            <a:ext cx="7272808" cy="307777"/>
          </a:xfrm>
          <a:prstGeom prst="rect">
            <a:avLst/>
          </a:prstGeom>
          <a:noFill/>
        </p:spPr>
        <p:txBody>
          <a:bodyPr wrap="square" rtlCol="0">
            <a:spAutoFit/>
          </a:bodyPr>
          <a:lstStyle/>
          <a:p>
            <a:r>
              <a:rPr lang="es-MX" sz="1400" dirty="0" smtClean="0">
                <a:solidFill>
                  <a:prstClr val="black"/>
                </a:solidFill>
              </a:rPr>
              <a:t>*10 estados con un presupuesto mayor a $ 200,000</a:t>
            </a:r>
            <a:endParaRPr lang="es-MX" sz="1400" dirty="0">
              <a:solidFill>
                <a:prstClr val="black"/>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2241482815"/>
              </p:ext>
            </p:extLst>
          </p:nvPr>
        </p:nvGraphicFramePr>
        <p:xfrm>
          <a:off x="4932040" y="6484188"/>
          <a:ext cx="3528392" cy="257175"/>
        </p:xfrm>
        <a:graphic>
          <a:graphicData uri="http://schemas.openxmlformats.org/drawingml/2006/table">
            <a:tbl>
              <a:tblPr/>
              <a:tblGrid>
                <a:gridCol w="1812364"/>
                <a:gridCol w="1716028"/>
              </a:tblGrid>
              <a:tr h="257175">
                <a:tc>
                  <a:txBody>
                    <a:bodyPr/>
                    <a:lstStyle/>
                    <a:p>
                      <a:pPr algn="ctr" fontAlgn="ctr"/>
                      <a:r>
                        <a:rPr lang="es-MX" sz="1200" b="1" i="0" u="none" strike="noStrike" dirty="0">
                          <a:solidFill>
                            <a:srgbClr val="000000"/>
                          </a:solidFill>
                          <a:effectLst/>
                          <a:latin typeface="Calibri"/>
                        </a:rPr>
                        <a:t>Monto Total</a:t>
                      </a:r>
                    </a:p>
                  </a:txBody>
                  <a:tcPr marL="9525" marR="9525" marT="95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9694"/>
                    </a:solidFill>
                  </a:tcPr>
                </a:tc>
                <a:tc>
                  <a:txBody>
                    <a:bodyPr/>
                    <a:lstStyle/>
                    <a:p>
                      <a:pPr algn="r" fontAlgn="ctr"/>
                      <a:r>
                        <a:rPr lang="es-MX" sz="1400" b="1" i="0" u="none" strike="noStrike" dirty="0">
                          <a:solidFill>
                            <a:srgbClr val="000000"/>
                          </a:solidFill>
                          <a:effectLst/>
                          <a:latin typeface="Calibri"/>
                        </a:rPr>
                        <a:t>$7,247,900</a:t>
                      </a:r>
                    </a:p>
                  </a:txBody>
                  <a:tcPr marL="9525" marR="171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CDB"/>
                    </a:solidFill>
                  </a:tcPr>
                </a:tc>
              </a:tr>
            </a:tbl>
          </a:graphicData>
        </a:graphic>
      </p:graphicFrame>
    </p:spTree>
    <p:extLst>
      <p:ext uri="{BB962C8B-B14F-4D97-AF65-F5344CB8AC3E}">
        <p14:creationId xmlns:p14="http://schemas.microsoft.com/office/powerpoint/2010/main" val="1142008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7808"/>
            <a:ext cx="8229600" cy="1143000"/>
          </a:xfrm>
        </p:spPr>
        <p:txBody>
          <a:bodyPr/>
          <a:lstStyle/>
          <a:p>
            <a:r>
              <a:rPr lang="es-MX" sz="3600" b="1" dirty="0">
                <a:solidFill>
                  <a:schemeClr val="tx2"/>
                </a:solidFill>
                <a:latin typeface="Arial Narrow" pitchFamily="34" charset="0"/>
              </a:rPr>
              <a:t>Contenido</a:t>
            </a:r>
          </a:p>
        </p:txBody>
      </p:sp>
      <p:sp>
        <p:nvSpPr>
          <p:cNvPr id="3" name="2 Marcador de contenido"/>
          <p:cNvSpPr>
            <a:spLocks noGrp="1"/>
          </p:cNvSpPr>
          <p:nvPr>
            <p:ph idx="1"/>
          </p:nvPr>
        </p:nvSpPr>
        <p:spPr>
          <a:xfrm>
            <a:off x="457200" y="1999381"/>
            <a:ext cx="8229600" cy="4525963"/>
          </a:xfrm>
        </p:spPr>
        <p:txBody>
          <a:bodyPr/>
          <a:lstStyle/>
          <a:p>
            <a:pPr marL="360000" indent="-360000">
              <a:spcBef>
                <a:spcPts val="1200"/>
              </a:spcBef>
              <a:buClr>
                <a:srgbClr val="D27D00"/>
              </a:buClr>
              <a:buFont typeface="+mj-lt"/>
              <a:buAutoNum type="arabicPeriod"/>
            </a:pPr>
            <a:r>
              <a:rPr lang="es-ES" sz="2400" b="1" dirty="0" smtClean="0">
                <a:solidFill>
                  <a:schemeClr val="tx2"/>
                </a:solidFill>
                <a:latin typeface="Arial Narrow" pitchFamily="34" charset="0"/>
              </a:rPr>
              <a:t>Introducción</a:t>
            </a:r>
            <a:endParaRPr lang="es-ES" sz="2400" b="1" dirty="0">
              <a:solidFill>
                <a:schemeClr val="tx2"/>
              </a:solidFill>
              <a:latin typeface="Arial Narrow" pitchFamily="34" charset="0"/>
            </a:endParaRPr>
          </a:p>
          <a:p>
            <a:pPr marL="360000" indent="-360000">
              <a:spcBef>
                <a:spcPts val="1200"/>
              </a:spcBef>
              <a:buClr>
                <a:srgbClr val="D27D00"/>
              </a:buClr>
              <a:buFont typeface="+mj-lt"/>
              <a:buAutoNum type="arabicPeriod"/>
            </a:pPr>
            <a:r>
              <a:rPr lang="es-ES" sz="2400" b="1" dirty="0" smtClean="0">
                <a:solidFill>
                  <a:schemeClr val="tx2"/>
                </a:solidFill>
                <a:latin typeface="Arial Narrow" pitchFamily="34" charset="0"/>
              </a:rPr>
              <a:t>Situación y contexto en México </a:t>
            </a:r>
            <a:endParaRPr lang="es-ES" sz="2400" b="1" dirty="0">
              <a:solidFill>
                <a:schemeClr val="tx2"/>
              </a:solidFill>
              <a:latin typeface="Arial Narrow" pitchFamily="34" charset="0"/>
            </a:endParaRPr>
          </a:p>
          <a:p>
            <a:pPr marL="360000" indent="-360000">
              <a:spcBef>
                <a:spcPts val="1200"/>
              </a:spcBef>
              <a:buClr>
                <a:srgbClr val="D27D00"/>
              </a:buClr>
              <a:buFont typeface="+mj-lt"/>
              <a:buAutoNum type="arabicPeriod"/>
            </a:pPr>
            <a:r>
              <a:rPr lang="es-ES" sz="2400" b="1" dirty="0">
                <a:solidFill>
                  <a:schemeClr val="tx2"/>
                </a:solidFill>
                <a:latin typeface="Arial Narrow" pitchFamily="34" charset="0"/>
              </a:rPr>
              <a:t>Acciones del Sector Salud </a:t>
            </a:r>
            <a:r>
              <a:rPr lang="es-ES" sz="2400" b="1" dirty="0" smtClean="0">
                <a:solidFill>
                  <a:schemeClr val="tx2"/>
                </a:solidFill>
                <a:latin typeface="Arial Narrow" pitchFamily="34" charset="0"/>
              </a:rPr>
              <a:t>en las Entidades Federativas para atender la </a:t>
            </a:r>
            <a:r>
              <a:rPr lang="es-ES" sz="2400" b="1" dirty="0">
                <a:solidFill>
                  <a:schemeClr val="tx2"/>
                </a:solidFill>
                <a:latin typeface="Arial Narrow" pitchFamily="34" charset="0"/>
              </a:rPr>
              <a:t>adaptación al cambio climático</a:t>
            </a:r>
          </a:p>
          <a:p>
            <a:pPr marL="360000" indent="-360000">
              <a:spcBef>
                <a:spcPts val="1200"/>
              </a:spcBef>
              <a:buClr>
                <a:srgbClr val="D27D00"/>
              </a:buClr>
              <a:buFont typeface="+mj-lt"/>
              <a:buAutoNum type="arabicPeriod"/>
            </a:pPr>
            <a:r>
              <a:rPr lang="es-MX" altLang="en-US" sz="2400" b="1" dirty="0" smtClean="0">
                <a:solidFill>
                  <a:schemeClr val="tx2"/>
                </a:solidFill>
                <a:latin typeface="Arial Narrow" pitchFamily="34" charset="0"/>
              </a:rPr>
              <a:t>Acciones </a:t>
            </a:r>
            <a:r>
              <a:rPr lang="es-MX" altLang="en-US" sz="2400" b="1" dirty="0">
                <a:solidFill>
                  <a:schemeClr val="tx2"/>
                </a:solidFill>
                <a:latin typeface="Arial Narrow" pitchFamily="34" charset="0"/>
              </a:rPr>
              <a:t>de atención ante cambio climático </a:t>
            </a:r>
            <a:r>
              <a:rPr lang="es-MX" altLang="en-US" sz="2400" b="1" dirty="0" smtClean="0">
                <a:solidFill>
                  <a:schemeClr val="tx2"/>
                </a:solidFill>
                <a:latin typeface="Arial Narrow" pitchFamily="34" charset="0"/>
              </a:rPr>
              <a:t>en el estado </a:t>
            </a:r>
            <a:r>
              <a:rPr lang="es-MX" altLang="en-US" sz="2400" b="1" dirty="0">
                <a:solidFill>
                  <a:schemeClr val="tx2"/>
                </a:solidFill>
                <a:latin typeface="Arial Narrow" pitchFamily="34" charset="0"/>
              </a:rPr>
              <a:t>de </a:t>
            </a:r>
            <a:r>
              <a:rPr lang="es-MX" altLang="en-US" sz="2400" b="1" dirty="0" smtClean="0">
                <a:solidFill>
                  <a:schemeClr val="tx2"/>
                </a:solidFill>
                <a:latin typeface="Arial Narrow" pitchFamily="34" charset="0"/>
              </a:rPr>
              <a:t>Hidalgo.</a:t>
            </a:r>
          </a:p>
          <a:p>
            <a:pPr marL="360000" indent="-360000">
              <a:spcBef>
                <a:spcPts val="1200"/>
              </a:spcBef>
              <a:buClr>
                <a:srgbClr val="D27D00"/>
              </a:buClr>
              <a:buFont typeface="+mj-lt"/>
              <a:buAutoNum type="arabicPeriod"/>
            </a:pPr>
            <a:r>
              <a:rPr lang="es-MX" altLang="en-US" sz="2400" b="1" dirty="0">
                <a:solidFill>
                  <a:schemeClr val="tx2"/>
                </a:solidFill>
                <a:latin typeface="Arial Narrow" pitchFamily="34" charset="0"/>
              </a:rPr>
              <a:t>Acciones de atención ante cambio climático en el estado de Colima</a:t>
            </a:r>
          </a:p>
          <a:p>
            <a:pPr marL="360000" indent="-360000">
              <a:spcBef>
                <a:spcPts val="1200"/>
              </a:spcBef>
              <a:buClr>
                <a:srgbClr val="D27D00"/>
              </a:buClr>
              <a:buFont typeface="+mj-lt"/>
              <a:buAutoNum type="arabicPeriod"/>
            </a:pPr>
            <a:endParaRPr lang="es-MX" altLang="en-US" sz="2400" b="1" dirty="0">
              <a:solidFill>
                <a:schemeClr val="tx2"/>
              </a:solidFill>
              <a:latin typeface="Arial Narrow" pitchFamily="34" charset="0"/>
            </a:endParaRPr>
          </a:p>
          <a:p>
            <a:pPr marL="360000" indent="-360000">
              <a:spcBef>
                <a:spcPts val="1200"/>
              </a:spcBef>
              <a:buClr>
                <a:srgbClr val="D27D00"/>
              </a:buClr>
              <a:buFont typeface="+mj-lt"/>
              <a:buAutoNum type="arabicPeriod"/>
            </a:pPr>
            <a:endParaRPr lang="es-MX" altLang="en-US" sz="2400" b="1" dirty="0">
              <a:solidFill>
                <a:schemeClr val="tx2"/>
              </a:solidFill>
              <a:latin typeface="Arial Narrow" pitchFamily="34" charset="0"/>
            </a:endParaRPr>
          </a:p>
        </p:txBody>
      </p:sp>
      <p:sp>
        <p:nvSpPr>
          <p:cNvPr id="7" name="6 Marcador de número de diapositiva"/>
          <p:cNvSpPr>
            <a:spLocks noGrp="1"/>
          </p:cNvSpPr>
          <p:nvPr>
            <p:ph type="sldNum" sz="quarter" idx="12"/>
          </p:nvPr>
        </p:nvSpPr>
        <p:spPr/>
        <p:txBody>
          <a:bodyPr/>
          <a:lstStyle/>
          <a:p>
            <a:pPr>
              <a:defRPr/>
            </a:pPr>
            <a:fld id="{0512E5D1-FF1D-4974-987E-AE47DFB28BE5}" type="slidenum">
              <a:rPr lang="es-MX" smtClean="0">
                <a:solidFill>
                  <a:prstClr val="black">
                    <a:tint val="75000"/>
                  </a:prstClr>
                </a:solidFill>
              </a:rPr>
              <a:pPr>
                <a:defRPr/>
              </a:pPr>
              <a:t>2</a:t>
            </a:fld>
            <a:endParaRPr lang="es-MX">
              <a:solidFill>
                <a:prstClr val="black">
                  <a:tint val="75000"/>
                </a:prstClr>
              </a:solidFill>
            </a:endParaRPr>
          </a:p>
        </p:txBody>
      </p:sp>
    </p:spTree>
    <p:extLst>
      <p:ext uri="{BB962C8B-B14F-4D97-AF65-F5344CB8AC3E}">
        <p14:creationId xmlns:p14="http://schemas.microsoft.com/office/powerpoint/2010/main" val="15063042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776061188"/>
              </p:ext>
            </p:extLst>
          </p:nvPr>
        </p:nvGraphicFramePr>
        <p:xfrm>
          <a:off x="5004048" y="1772828"/>
          <a:ext cx="3456384" cy="4392503"/>
        </p:xfrm>
        <a:graphic>
          <a:graphicData uri="http://schemas.openxmlformats.org/drawingml/2006/table">
            <a:tbl>
              <a:tblPr/>
              <a:tblGrid>
                <a:gridCol w="2078093"/>
                <a:gridCol w="1378291"/>
              </a:tblGrid>
              <a:tr h="475003">
                <a:tc>
                  <a:txBody>
                    <a:bodyPr/>
                    <a:lstStyle/>
                    <a:p>
                      <a:pPr marL="0" algn="ctr" defTabSz="914400" rtl="0" eaLnBrk="1" fontAlgn="ctr" latinLnBrk="0" hangingPunct="1"/>
                      <a:r>
                        <a:rPr lang="es-MX" sz="1400" b="1" i="0" u="none" strike="noStrike" kern="1200" dirty="0">
                          <a:solidFill>
                            <a:srgbClr val="000000"/>
                          </a:solidFill>
                          <a:effectLst/>
                          <a:latin typeface="Arial" panose="020B0604020202020204" pitchFamily="34" charset="0"/>
                          <a:ea typeface="+mn-ea"/>
                          <a:cs typeface="Arial" panose="020B0604020202020204" pitchFamily="34" charset="0"/>
                        </a:rPr>
                        <a:t>Estado</a:t>
                      </a: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A9694"/>
                    </a:solidFill>
                  </a:tcPr>
                </a:tc>
                <a:tc>
                  <a:txBody>
                    <a:bodyPr/>
                    <a:lstStyle/>
                    <a:p>
                      <a:pPr marL="0" algn="ctr" defTabSz="914400" rtl="0" eaLnBrk="1" fontAlgn="ctr" latinLnBrk="0" hangingPunct="1"/>
                      <a:r>
                        <a:rPr lang="es-MX" sz="1400" b="1" i="0" u="none" strike="noStrike" kern="1200" dirty="0" smtClean="0">
                          <a:solidFill>
                            <a:srgbClr val="000000"/>
                          </a:solidFill>
                          <a:effectLst/>
                          <a:latin typeface="Arial" panose="020B0604020202020204" pitchFamily="34" charset="0"/>
                          <a:ea typeface="+mn-ea"/>
                          <a:cs typeface="Arial" panose="020B0604020202020204" pitchFamily="34" charset="0"/>
                        </a:rPr>
                        <a:t>Monto</a:t>
                      </a:r>
                      <a:r>
                        <a:rPr lang="es-MX" sz="1400" b="1" i="0" u="none" strike="noStrike" kern="1200" baseline="0" dirty="0" smtClean="0">
                          <a:solidFill>
                            <a:srgbClr val="000000"/>
                          </a:solidFill>
                          <a:effectLst/>
                          <a:latin typeface="Arial" panose="020B0604020202020204" pitchFamily="34" charset="0"/>
                          <a:ea typeface="+mn-ea"/>
                          <a:cs typeface="Arial" panose="020B0604020202020204" pitchFamily="34" charset="0"/>
                        </a:rPr>
                        <a:t> FASSC 2016</a:t>
                      </a:r>
                      <a:endParaRPr lang="es-MX" sz="1400" b="1"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A9694"/>
                    </a:solidFill>
                  </a:tcPr>
                </a:tc>
              </a:tr>
              <a:tr h="240995">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17. Morelos</a:t>
                      </a: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$ 200,000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lumMod val="20000"/>
                        <a:lumOff val="80000"/>
                      </a:schemeClr>
                    </a:solidFill>
                  </a:tcPr>
                </a:tc>
              </a:tr>
              <a:tr h="240995">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18. Nayarit</a:t>
                      </a: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$ 120,000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r>
              <a:tr h="240995">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19. Nuevo León</a:t>
                      </a: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$ 123,733</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302575">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20. Oaxaca</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$ 60,000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r>
              <a:tr h="240995">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21. Puebla</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$ 220,893</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lumMod val="20000"/>
                        <a:lumOff val="80000"/>
                      </a:schemeClr>
                    </a:solidFill>
                  </a:tcPr>
                </a:tc>
              </a:tr>
              <a:tr h="240995">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22. Querétaro</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$ 57,958</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r>
              <a:tr h="240995">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23. Quintana </a:t>
                      </a:r>
                      <a:r>
                        <a:rPr lang="es-MX" sz="1400" b="0" i="0" u="none" strike="noStrike" dirty="0">
                          <a:solidFill>
                            <a:srgbClr val="000000"/>
                          </a:solidFill>
                          <a:effectLst/>
                          <a:latin typeface="Arial" panose="020B0604020202020204" pitchFamily="34" charset="0"/>
                          <a:cs typeface="Arial" panose="020B0604020202020204" pitchFamily="34" charset="0"/>
                        </a:rPr>
                        <a:t>Roo</a:t>
                      </a: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$ 60,000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240995">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24. San </a:t>
                      </a:r>
                      <a:r>
                        <a:rPr lang="es-MX" sz="1400" b="0" i="0" u="none" strike="noStrike" dirty="0">
                          <a:solidFill>
                            <a:srgbClr val="000000"/>
                          </a:solidFill>
                          <a:effectLst/>
                          <a:latin typeface="Arial" panose="020B0604020202020204" pitchFamily="34" charset="0"/>
                          <a:cs typeface="Arial" panose="020B0604020202020204" pitchFamily="34" charset="0"/>
                        </a:rPr>
                        <a:t>Luis Potosí</a:t>
                      </a: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$ 50,000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r>
              <a:tr h="240995">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25. Sinaloa</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$ 100,000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240995">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26. Sonora</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$ 100,000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r>
              <a:tr h="240995">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27. Tabasco</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$ 59,404</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240995">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28. Tamaulipas</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$ 234,000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lumMod val="20000"/>
                        <a:lumOff val="80000"/>
                      </a:schemeClr>
                    </a:solidFill>
                  </a:tcPr>
                </a:tc>
              </a:tr>
              <a:tr h="240995">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29. Tlaxcala</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$ 70,231</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240995">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30.</a:t>
                      </a:r>
                      <a:r>
                        <a:rPr lang="es-MX" sz="1400" b="0" i="0" u="none" strike="noStrike" baseline="0" dirty="0" smtClean="0">
                          <a:solidFill>
                            <a:srgbClr val="000000"/>
                          </a:solidFill>
                          <a:effectLst/>
                          <a:latin typeface="Arial" panose="020B0604020202020204" pitchFamily="34" charset="0"/>
                          <a:cs typeface="Arial" panose="020B0604020202020204" pitchFamily="34" charset="0"/>
                        </a:rPr>
                        <a:t> </a:t>
                      </a:r>
                      <a:r>
                        <a:rPr lang="es-MX" sz="1400" b="0" i="0" u="none" strike="noStrike" dirty="0" smtClean="0">
                          <a:solidFill>
                            <a:srgbClr val="000000"/>
                          </a:solidFill>
                          <a:effectLst/>
                          <a:latin typeface="Arial" panose="020B0604020202020204" pitchFamily="34" charset="0"/>
                          <a:cs typeface="Arial" panose="020B0604020202020204" pitchFamily="34" charset="0"/>
                        </a:rPr>
                        <a:t>Veracruz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c>
                  <a:txBody>
                    <a:bodyPr/>
                    <a:lstStyle/>
                    <a:p>
                      <a:pPr algn="r" fontAlgn="ctr"/>
                      <a:r>
                        <a:rPr lang="es-MX" sz="1400" b="1" i="0" u="none" strike="noStrike" dirty="0" smtClean="0">
                          <a:solidFill>
                            <a:srgbClr val="000000"/>
                          </a:solidFill>
                          <a:effectLst/>
                          <a:latin typeface="Arial" panose="020B0604020202020204" pitchFamily="34" charset="0"/>
                          <a:cs typeface="Arial" panose="020B0604020202020204" pitchFamily="34" charset="0"/>
                        </a:rPr>
                        <a:t>$ 300,000</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lumMod val="20000"/>
                        <a:lumOff val="80000"/>
                      </a:schemeClr>
                    </a:solidFill>
                  </a:tcPr>
                </a:tc>
              </a:tr>
              <a:tr h="240995">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31. Yucatán</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$ 135,000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240995">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32. Zacatecas</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$ 34,045</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932272939"/>
              </p:ext>
            </p:extLst>
          </p:nvPr>
        </p:nvGraphicFramePr>
        <p:xfrm>
          <a:off x="611560" y="1772810"/>
          <a:ext cx="3600400" cy="4392493"/>
        </p:xfrm>
        <a:graphic>
          <a:graphicData uri="http://schemas.openxmlformats.org/drawingml/2006/table">
            <a:tbl>
              <a:tblPr/>
              <a:tblGrid>
                <a:gridCol w="2164681"/>
                <a:gridCol w="1435719"/>
              </a:tblGrid>
              <a:tr h="481757">
                <a:tc>
                  <a:txBody>
                    <a:bodyPr/>
                    <a:lstStyle/>
                    <a:p>
                      <a:pPr algn="ctr" fontAlgn="ctr"/>
                      <a:r>
                        <a:rPr lang="es-MX" sz="1400" b="1" i="0" u="none" strike="noStrike" dirty="0" smtClean="0">
                          <a:solidFill>
                            <a:srgbClr val="000000"/>
                          </a:solidFill>
                          <a:effectLst/>
                          <a:latin typeface="Arial" panose="020B0604020202020204" pitchFamily="34" charset="0"/>
                          <a:cs typeface="Arial" panose="020B0604020202020204" pitchFamily="34" charset="0"/>
                        </a:rPr>
                        <a:t>Estado</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A9694"/>
                    </a:solidFill>
                  </a:tcPr>
                </a:tc>
                <a:tc>
                  <a:txBody>
                    <a:bodyPr/>
                    <a:lstStyle/>
                    <a:p>
                      <a:pPr algn="ctr" fontAlgn="ctr"/>
                      <a:r>
                        <a:rPr lang="es-MX" sz="1400" b="1" i="0" u="none" strike="noStrike" dirty="0" smtClean="0">
                          <a:solidFill>
                            <a:srgbClr val="000000"/>
                          </a:solidFill>
                          <a:effectLst/>
                          <a:latin typeface="Arial" panose="020B0604020202020204" pitchFamily="34" charset="0"/>
                          <a:cs typeface="Arial" panose="020B0604020202020204" pitchFamily="34" charset="0"/>
                        </a:rPr>
                        <a:t>Monto</a:t>
                      </a:r>
                      <a:r>
                        <a:rPr lang="es-MX" sz="1400" b="1" i="0" u="none" strike="noStrike" baseline="0" dirty="0" smtClean="0">
                          <a:solidFill>
                            <a:srgbClr val="000000"/>
                          </a:solidFill>
                          <a:effectLst/>
                          <a:latin typeface="Arial" panose="020B0604020202020204" pitchFamily="34" charset="0"/>
                          <a:cs typeface="Arial" panose="020B0604020202020204" pitchFamily="34" charset="0"/>
                        </a:rPr>
                        <a:t> FASSC 2016</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A9694"/>
                    </a:solidFill>
                  </a:tcPr>
                </a:tc>
              </a:tr>
              <a:tr h="244421">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1. Aguascalientes</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$ 30,000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244421">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2. Baja </a:t>
                      </a:r>
                      <a:r>
                        <a:rPr lang="es-MX" sz="1400" b="0" i="0" u="none" strike="noStrike" dirty="0">
                          <a:solidFill>
                            <a:srgbClr val="000000"/>
                          </a:solidFill>
                          <a:effectLst/>
                          <a:latin typeface="Arial" panose="020B0604020202020204" pitchFamily="34" charset="0"/>
                          <a:cs typeface="Arial" panose="020B0604020202020204" pitchFamily="34" charset="0"/>
                        </a:rPr>
                        <a:t>California</a:t>
                      </a: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$ 103,295</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r>
              <a:tr h="244421">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3. Baja </a:t>
                      </a:r>
                      <a:r>
                        <a:rPr lang="es-MX" sz="1400" b="0" i="0" u="none" strike="noStrike" dirty="0">
                          <a:solidFill>
                            <a:srgbClr val="000000"/>
                          </a:solidFill>
                          <a:effectLst/>
                          <a:latin typeface="Arial" panose="020B0604020202020204" pitchFamily="34" charset="0"/>
                          <a:cs typeface="Arial" panose="020B0604020202020204" pitchFamily="34" charset="0"/>
                        </a:rPr>
                        <a:t>California Sur</a:t>
                      </a: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$ 29,281</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244421">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4. Campeche</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$ 49,000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r>
              <a:tr h="244421">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5. Chiapas</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$ 200,000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lumMod val="20000"/>
                        <a:lumOff val="80000"/>
                      </a:schemeClr>
                    </a:solidFill>
                  </a:tcPr>
                </a:tc>
              </a:tr>
              <a:tr h="244421">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6. Chihuahua</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$ 63,750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r>
              <a:tr h="244421">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7. Coahuila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s-MX" sz="1400" b="1" i="0" u="none" strike="noStrike" dirty="0" smtClean="0">
                          <a:solidFill>
                            <a:srgbClr val="000000"/>
                          </a:solidFill>
                          <a:effectLst/>
                          <a:latin typeface="Arial" panose="020B0604020202020204" pitchFamily="34" charset="0"/>
                          <a:cs typeface="Arial" panose="020B0604020202020204" pitchFamily="34" charset="0"/>
                        </a:rPr>
                        <a:t>$ 337,200</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lumMod val="20000"/>
                        <a:lumOff val="80000"/>
                      </a:schemeClr>
                    </a:solidFill>
                  </a:tcPr>
                </a:tc>
              </a:tr>
              <a:tr h="244421">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8. Colima</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c>
                  <a:txBody>
                    <a:bodyPr/>
                    <a:lstStyle/>
                    <a:p>
                      <a:pPr algn="r" fontAlgn="ctr"/>
                      <a:r>
                        <a:rPr lang="es-MX" sz="1400" b="1" i="0" u="none" strike="noStrike" dirty="0" smtClean="0">
                          <a:solidFill>
                            <a:srgbClr val="000000"/>
                          </a:solidFill>
                          <a:effectLst/>
                          <a:latin typeface="Arial" panose="020B0604020202020204" pitchFamily="34" charset="0"/>
                          <a:cs typeface="Arial" panose="020B0604020202020204" pitchFamily="34" charset="0"/>
                        </a:rPr>
                        <a:t>$ 2,652,728</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lumMod val="20000"/>
                        <a:lumOff val="80000"/>
                      </a:schemeClr>
                    </a:solidFill>
                  </a:tcPr>
                </a:tc>
              </a:tr>
              <a:tr h="244421">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9. Ciudad </a:t>
                      </a:r>
                      <a:r>
                        <a:rPr lang="es-MX" sz="1400" b="0" i="0" u="none" strike="noStrike" dirty="0">
                          <a:solidFill>
                            <a:srgbClr val="000000"/>
                          </a:solidFill>
                          <a:effectLst/>
                          <a:latin typeface="Arial" panose="020B0604020202020204" pitchFamily="34" charset="0"/>
                          <a:cs typeface="Arial" panose="020B0604020202020204" pitchFamily="34" charset="0"/>
                        </a:rPr>
                        <a:t>de México</a:t>
                      </a: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s-MX" sz="1400" b="1" i="0" u="none" strike="noStrike" dirty="0" smtClean="0">
                          <a:solidFill>
                            <a:srgbClr val="000000"/>
                          </a:solidFill>
                          <a:effectLst/>
                          <a:latin typeface="Arial" panose="020B0604020202020204" pitchFamily="34" charset="0"/>
                          <a:cs typeface="Arial" panose="020B0604020202020204" pitchFamily="34" charset="0"/>
                        </a:rPr>
                        <a:t>$ 300,799</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lumMod val="20000"/>
                        <a:lumOff val="80000"/>
                      </a:schemeClr>
                    </a:solidFill>
                  </a:tcPr>
                </a:tc>
              </a:tr>
              <a:tr h="244421">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10. Durango</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$ 50,000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r>
              <a:tr h="244421">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11. Estado </a:t>
                      </a:r>
                      <a:r>
                        <a:rPr lang="es-MX" sz="1400" b="0" i="0" u="none" strike="noStrike" dirty="0">
                          <a:solidFill>
                            <a:srgbClr val="000000"/>
                          </a:solidFill>
                          <a:effectLst/>
                          <a:latin typeface="Arial" panose="020B0604020202020204" pitchFamily="34" charset="0"/>
                          <a:cs typeface="Arial" panose="020B0604020202020204" pitchFamily="34" charset="0"/>
                        </a:rPr>
                        <a:t>de México</a:t>
                      </a: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s-MX" sz="1400" b="1" i="0" u="none" strike="noStrike" dirty="0" smtClean="0">
                          <a:solidFill>
                            <a:srgbClr val="000000"/>
                          </a:solidFill>
                          <a:effectLst/>
                          <a:latin typeface="Arial" panose="020B0604020202020204" pitchFamily="34" charset="0"/>
                          <a:cs typeface="Arial" panose="020B0604020202020204" pitchFamily="34" charset="0"/>
                        </a:rPr>
                        <a:t>$ 450,000</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lumMod val="20000"/>
                        <a:lumOff val="80000"/>
                      </a:schemeClr>
                    </a:solidFill>
                  </a:tcPr>
                </a:tc>
              </a:tr>
              <a:tr h="244421">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12.</a:t>
                      </a:r>
                      <a:r>
                        <a:rPr lang="es-MX" sz="1400" b="0" i="0" u="none" strike="noStrike" baseline="0" dirty="0" smtClean="0">
                          <a:solidFill>
                            <a:srgbClr val="000000"/>
                          </a:solidFill>
                          <a:effectLst/>
                          <a:latin typeface="Arial" panose="020B0604020202020204" pitchFamily="34" charset="0"/>
                          <a:cs typeface="Arial" panose="020B0604020202020204" pitchFamily="34" charset="0"/>
                        </a:rPr>
                        <a:t> </a:t>
                      </a:r>
                      <a:r>
                        <a:rPr lang="es-MX" sz="1400" b="0" i="0" u="none" strike="noStrike" dirty="0" smtClean="0">
                          <a:solidFill>
                            <a:srgbClr val="000000"/>
                          </a:solidFill>
                          <a:effectLst/>
                          <a:latin typeface="Arial" panose="020B0604020202020204" pitchFamily="34" charset="0"/>
                          <a:cs typeface="Arial" panose="020B0604020202020204" pitchFamily="34" charset="0"/>
                        </a:rPr>
                        <a:t>Guanajuato</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c>
                  <a:txBody>
                    <a:bodyPr/>
                    <a:lstStyle/>
                    <a:p>
                      <a:pPr algn="r" fontAlgn="ctr"/>
                      <a:r>
                        <a:rPr lang="es-MX" sz="1400" b="1" i="0" u="none" strike="noStrike" dirty="0" smtClean="0">
                          <a:solidFill>
                            <a:srgbClr val="000000"/>
                          </a:solidFill>
                          <a:effectLst/>
                          <a:latin typeface="Arial" panose="020B0604020202020204" pitchFamily="34" charset="0"/>
                          <a:cs typeface="Arial" panose="020B0604020202020204" pitchFamily="34" charset="0"/>
                        </a:rPr>
                        <a:t>$ 450,000</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lumMod val="20000"/>
                        <a:lumOff val="80000"/>
                      </a:schemeClr>
                    </a:solidFill>
                  </a:tcPr>
                </a:tc>
              </a:tr>
              <a:tr h="244421">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13. Guerrero</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$ 110,000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244421">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14. Hidalgo</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c>
                  <a:txBody>
                    <a:bodyPr/>
                    <a:lstStyle/>
                    <a:p>
                      <a:pPr algn="r" fontAlgn="ctr"/>
                      <a:r>
                        <a:rPr lang="es-MX" sz="1400" b="1" i="0" u="none" strike="noStrike" dirty="0" smtClean="0">
                          <a:solidFill>
                            <a:srgbClr val="000000"/>
                          </a:solidFill>
                          <a:effectLst/>
                          <a:latin typeface="Arial" panose="020B0604020202020204" pitchFamily="34" charset="0"/>
                          <a:cs typeface="Arial" panose="020B0604020202020204" pitchFamily="34" charset="0"/>
                        </a:rPr>
                        <a:t>$ 300,000</a:t>
                      </a:r>
                      <a:endParaRPr lang="es-MX" sz="1400" b="1"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lumMod val="20000"/>
                        <a:lumOff val="80000"/>
                      </a:schemeClr>
                    </a:solidFill>
                  </a:tcPr>
                </a:tc>
              </a:tr>
              <a:tr h="244421">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15. Jalisco</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$ 150,000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244421">
                <a:tc>
                  <a:txBody>
                    <a:bodyPr/>
                    <a:lstStyle/>
                    <a:p>
                      <a:pPr algn="l" fontAlgn="ctr"/>
                      <a:r>
                        <a:rPr lang="es-MX" sz="1400" b="0" i="0" u="none" strike="noStrike" dirty="0" smtClean="0">
                          <a:solidFill>
                            <a:srgbClr val="000000"/>
                          </a:solidFill>
                          <a:effectLst/>
                          <a:latin typeface="Arial" panose="020B0604020202020204" pitchFamily="34" charset="0"/>
                          <a:cs typeface="Arial" panose="020B0604020202020204" pitchFamily="34" charset="0"/>
                        </a:rPr>
                        <a:t>16. Michoacán </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6369"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2DCDB"/>
                    </a:solidFill>
                  </a:tcPr>
                </a:tc>
                <a:tc>
                  <a:txBody>
                    <a:bodyPr/>
                    <a:lstStyle/>
                    <a:p>
                      <a:pPr algn="r" fontAlgn="ctr"/>
                      <a:r>
                        <a:rPr lang="es-MX" sz="1400" b="0" i="0" u="none" strike="noStrike" dirty="0" smtClean="0">
                          <a:solidFill>
                            <a:srgbClr val="000000"/>
                          </a:solidFill>
                          <a:effectLst/>
                          <a:latin typeface="Arial" panose="020B0604020202020204" pitchFamily="34" charset="0"/>
                          <a:cs typeface="Arial" panose="020B0604020202020204" pitchFamily="34" charset="0"/>
                        </a:rPr>
                        <a:t>$ 240,000</a:t>
                      </a:r>
                      <a:endParaRPr lang="es-MX" sz="1400" b="0" i="0" u="none" strike="noStrike" dirty="0">
                        <a:solidFill>
                          <a:srgbClr val="000000"/>
                        </a:solidFill>
                        <a:effectLst/>
                        <a:latin typeface="Arial" panose="020B0604020202020204" pitchFamily="34" charset="0"/>
                        <a:cs typeface="Arial" panose="020B0604020202020204" pitchFamily="34" charset="0"/>
                      </a:endParaRPr>
                    </a:p>
                  </a:txBody>
                  <a:tcPr marL="6369" marR="114646" marT="6369"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lumMod val="20000"/>
                        <a:lumOff val="80000"/>
                      </a:schemeClr>
                    </a:solidFill>
                  </a:tcPr>
                </a:tc>
              </a:tr>
            </a:tbl>
          </a:graphicData>
        </a:graphic>
      </p:graphicFrame>
      <p:sp>
        <p:nvSpPr>
          <p:cNvPr id="9" name="1 Título"/>
          <p:cNvSpPr>
            <a:spLocks noGrp="1"/>
          </p:cNvSpPr>
          <p:nvPr>
            <p:ph type="title"/>
          </p:nvPr>
        </p:nvSpPr>
        <p:spPr>
          <a:xfrm>
            <a:off x="455104" y="476672"/>
            <a:ext cx="8229600" cy="1569660"/>
          </a:xfrm>
        </p:spPr>
        <p:txBody>
          <a:bodyPr vert="horz" lIns="91440" tIns="45720" rIns="91440" bIns="45720" rtlCol="0" anchor="ctr">
            <a:normAutofit/>
          </a:bodyPr>
          <a:lstStyle/>
          <a:p>
            <a:pPr>
              <a:lnSpc>
                <a:spcPts val="3500"/>
              </a:lnSpc>
            </a:pPr>
            <a:r>
              <a:rPr lang="es-MX" sz="3200" b="1" dirty="0">
                <a:solidFill>
                  <a:schemeClr val="tx2"/>
                </a:solidFill>
                <a:latin typeface="Arial Narrow" panose="020B0606020202030204" pitchFamily="34" charset="0"/>
              </a:rPr>
              <a:t>Recurso FASS-C para la implementación de las actividades de Cambio Climático en </a:t>
            </a:r>
            <a:r>
              <a:rPr lang="es-MX" sz="3200" b="1" dirty="0" smtClean="0">
                <a:solidFill>
                  <a:schemeClr val="tx2"/>
                </a:solidFill>
                <a:latin typeface="Arial Narrow" panose="020B0606020202030204" pitchFamily="34" charset="0"/>
              </a:rPr>
              <a:t>2016</a:t>
            </a:r>
            <a:endParaRPr lang="es-MX" sz="2700" b="1" dirty="0">
              <a:solidFill>
                <a:schemeClr val="tx2"/>
              </a:solidFill>
              <a:effectLst>
                <a:outerShdw blurRad="38100" dist="38100" dir="2700000" algn="tl">
                  <a:srgbClr val="000000">
                    <a:alpha val="43137"/>
                  </a:srgbClr>
                </a:outerShdw>
              </a:effectLst>
              <a:latin typeface="+mn-lt"/>
            </a:endParaRPr>
          </a:p>
        </p:txBody>
      </p:sp>
      <p:sp>
        <p:nvSpPr>
          <p:cNvPr id="7" name="6 CuadroTexto"/>
          <p:cNvSpPr txBox="1"/>
          <p:nvPr/>
        </p:nvSpPr>
        <p:spPr>
          <a:xfrm>
            <a:off x="933500" y="6248371"/>
            <a:ext cx="7272808" cy="307777"/>
          </a:xfrm>
          <a:prstGeom prst="rect">
            <a:avLst/>
          </a:prstGeom>
          <a:noFill/>
        </p:spPr>
        <p:txBody>
          <a:bodyPr wrap="square" rtlCol="0">
            <a:spAutoFit/>
          </a:bodyPr>
          <a:lstStyle/>
          <a:p>
            <a:r>
              <a:rPr lang="es-MX" sz="1400" dirty="0" smtClean="0">
                <a:solidFill>
                  <a:prstClr val="black"/>
                </a:solidFill>
              </a:rPr>
              <a:t>*12 Estados con un presupuesto mayor a $ 200,000</a:t>
            </a:r>
            <a:endParaRPr lang="es-MX" sz="1400" dirty="0">
              <a:solidFill>
                <a:prstClr val="black"/>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2753971980"/>
              </p:ext>
            </p:extLst>
          </p:nvPr>
        </p:nvGraphicFramePr>
        <p:xfrm>
          <a:off x="5004048" y="6248366"/>
          <a:ext cx="3456384" cy="257175"/>
        </p:xfrm>
        <a:graphic>
          <a:graphicData uri="http://schemas.openxmlformats.org/drawingml/2006/table">
            <a:tbl>
              <a:tblPr/>
              <a:tblGrid>
                <a:gridCol w="2088232"/>
                <a:gridCol w="1368152"/>
              </a:tblGrid>
              <a:tr h="257175">
                <a:tc>
                  <a:txBody>
                    <a:bodyPr/>
                    <a:lstStyle/>
                    <a:p>
                      <a:pPr algn="l" fontAlgn="ctr"/>
                      <a:r>
                        <a:rPr lang="es-MX" sz="1200" b="1" i="0" u="none" strike="noStrike" dirty="0">
                          <a:solidFill>
                            <a:srgbClr val="000000"/>
                          </a:solidFill>
                          <a:effectLst/>
                          <a:latin typeface="Calibri"/>
                        </a:rPr>
                        <a:t>Monto 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A9694"/>
                    </a:solidFill>
                  </a:tcPr>
                </a:tc>
                <a:tc>
                  <a:txBody>
                    <a:bodyPr/>
                    <a:lstStyle/>
                    <a:p>
                      <a:pPr algn="r" fontAlgn="ctr"/>
                      <a:r>
                        <a:rPr lang="es-MX" sz="1400" b="1" i="0" u="none" strike="noStrike" dirty="0">
                          <a:solidFill>
                            <a:srgbClr val="000000"/>
                          </a:solidFill>
                          <a:effectLst/>
                          <a:latin typeface="Calibri"/>
                        </a:rPr>
                        <a:t>$7,441,317</a:t>
                      </a:r>
                    </a:p>
                  </a:txBody>
                  <a:tcPr marL="9525" marR="171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DCDB"/>
                    </a:solidFill>
                  </a:tcPr>
                </a:tc>
              </a:tr>
            </a:tbl>
          </a:graphicData>
        </a:graphic>
      </p:graphicFrame>
    </p:spTree>
    <p:extLst>
      <p:ext uri="{BB962C8B-B14F-4D97-AF65-F5344CB8AC3E}">
        <p14:creationId xmlns:p14="http://schemas.microsoft.com/office/powerpoint/2010/main" val="3057380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924813506"/>
              </p:ext>
            </p:extLst>
          </p:nvPr>
        </p:nvGraphicFramePr>
        <p:xfrm>
          <a:off x="0" y="836712"/>
          <a:ext cx="8892480" cy="658368"/>
        </p:xfrm>
        <a:graphic>
          <a:graphicData uri="http://schemas.openxmlformats.org/drawingml/2006/table">
            <a:tbl>
              <a:tblPr firstRow="1" firstCol="1" bandRow="1"/>
              <a:tblGrid>
                <a:gridCol w="1786286"/>
                <a:gridCol w="7106194"/>
              </a:tblGrid>
              <a:tr h="658368">
                <a:tc>
                  <a:txBody>
                    <a:bodyPr/>
                    <a:lstStyle/>
                    <a:p>
                      <a:pPr marL="0" lvl="0" indent="0" algn="ctr">
                        <a:lnSpc>
                          <a:spcPct val="120000"/>
                        </a:lnSpc>
                        <a:spcAft>
                          <a:spcPts val="0"/>
                        </a:spcAft>
                        <a:buSzPts val="900"/>
                        <a:buFont typeface="Symbol"/>
                        <a:buNone/>
                      </a:pPr>
                      <a:r>
                        <a:rPr lang="es-MX" sz="2000" b="1" dirty="0">
                          <a:solidFill>
                            <a:srgbClr val="C00000"/>
                          </a:solidFill>
                          <a:effectLst>
                            <a:outerShdw blurRad="50800" dist="38100" dir="2700000" algn="tl">
                              <a:srgbClr val="000000">
                                <a:alpha val="40000"/>
                              </a:srgbClr>
                            </a:outerShdw>
                          </a:effectLst>
                          <a:latin typeface="+mn-lt"/>
                          <a:ea typeface="Calibri"/>
                          <a:cs typeface="Times New Roman"/>
                        </a:rPr>
                        <a:t>Actividad </a:t>
                      </a:r>
                      <a:r>
                        <a:rPr lang="es-MX" sz="2000" b="1" dirty="0" smtClean="0">
                          <a:solidFill>
                            <a:srgbClr val="C00000"/>
                          </a:solidFill>
                          <a:effectLst>
                            <a:outerShdw blurRad="50800" dist="38100" dir="2700000" algn="tl">
                              <a:srgbClr val="000000">
                                <a:alpha val="40000"/>
                              </a:srgbClr>
                            </a:outerShdw>
                          </a:effectLst>
                          <a:latin typeface="+mn-lt"/>
                          <a:ea typeface="Calibri"/>
                          <a:cs typeface="Times New Roman"/>
                        </a:rPr>
                        <a:t>207.</a:t>
                      </a:r>
                      <a:endParaRPr lang="es-MX" sz="2000" dirty="0">
                        <a:solidFill>
                          <a:srgbClr val="C00000"/>
                        </a:solidFill>
                        <a:effectLst/>
                        <a:latin typeface="+mn-lt"/>
                        <a:ea typeface="Calibri"/>
                        <a:cs typeface="Times New Roman"/>
                      </a:endParaRPr>
                    </a:p>
                  </a:txBody>
                  <a:tcPr marL="68580" marR="68580" marT="0" marB="0">
                    <a:lnL>
                      <a:noFill/>
                    </a:lnL>
                    <a:lnR>
                      <a:noFill/>
                    </a:lnR>
                    <a:lnT>
                      <a:noFill/>
                    </a:lnT>
                    <a:lnB>
                      <a:noFill/>
                    </a:lnB>
                  </a:tcPr>
                </a:tc>
                <a:tc>
                  <a:txBody>
                    <a:bodyPr/>
                    <a:lstStyle/>
                    <a:p>
                      <a:pPr marL="0" marR="269875" indent="0" algn="just">
                        <a:lnSpc>
                          <a:spcPts val="2400"/>
                        </a:lnSpc>
                        <a:spcAft>
                          <a:spcPts val="0"/>
                        </a:spcAft>
                      </a:pPr>
                      <a:r>
                        <a:rPr lang="es-MX" sz="2200" b="1" i="1" dirty="0" smtClean="0">
                          <a:solidFill>
                            <a:schemeClr val="tx2">
                              <a:lumMod val="75000"/>
                            </a:schemeClr>
                          </a:solidFill>
                          <a:effectLst>
                            <a:outerShdw blurRad="38100" dist="38100" dir="2700000" algn="tl">
                              <a:srgbClr val="000000">
                                <a:alpha val="43137"/>
                              </a:srgbClr>
                            </a:outerShdw>
                          </a:effectLst>
                          <a:latin typeface="+mn-lt"/>
                          <a:ea typeface="Calibri"/>
                          <a:cs typeface="Times New Roman" panose="02020603050405020304" pitchFamily="18" charset="0"/>
                        </a:rPr>
                        <a:t>Diagnóstico y evaluación de la vulnerabilidad en salud frente al Cambio Climático en las Entidades Federativas</a:t>
                      </a:r>
                      <a:r>
                        <a:rPr lang="es-MX" sz="2200" b="1" dirty="0" smtClean="0">
                          <a:solidFill>
                            <a:schemeClr val="tx2">
                              <a:lumMod val="75000"/>
                            </a:schemeClr>
                          </a:solidFill>
                          <a:effectLst>
                            <a:outerShdw blurRad="38100" dist="38100" dir="2700000" algn="tl">
                              <a:srgbClr val="000000">
                                <a:alpha val="43137"/>
                              </a:srgbClr>
                            </a:outerShdw>
                          </a:effectLst>
                          <a:latin typeface="+mn-lt"/>
                          <a:ea typeface="Calibri"/>
                          <a:cs typeface="Times New Roman" panose="02020603050405020304" pitchFamily="18" charset="0"/>
                        </a:rPr>
                        <a:t>.</a:t>
                      </a:r>
                      <a:endParaRPr lang="es-MX" sz="2200" b="1" dirty="0">
                        <a:solidFill>
                          <a:schemeClr val="tx2">
                            <a:lumMod val="75000"/>
                          </a:schemeClr>
                        </a:solidFill>
                        <a:effectLst>
                          <a:outerShdw blurRad="38100" dist="38100" dir="2700000" algn="tl">
                            <a:srgbClr val="000000">
                              <a:alpha val="43137"/>
                            </a:srgbClr>
                          </a:outerShdw>
                        </a:effectLst>
                        <a:latin typeface="+mn-lt"/>
                        <a:ea typeface="Calibri"/>
                        <a:cs typeface="Times New Roman" panose="02020603050405020304" pitchFamily="18" charset="0"/>
                      </a:endParaRPr>
                    </a:p>
                  </a:txBody>
                  <a:tcPr marL="68580" marR="68580" marT="0" marB="0">
                    <a:lnL>
                      <a:noFill/>
                    </a:lnL>
                    <a:lnR>
                      <a:noFill/>
                    </a:lnR>
                    <a:lnT>
                      <a:noFill/>
                    </a:lnT>
                    <a:lnB>
                      <a:noFill/>
                    </a:lnB>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440982309"/>
              </p:ext>
            </p:extLst>
          </p:nvPr>
        </p:nvGraphicFramePr>
        <p:xfrm>
          <a:off x="899592" y="4669585"/>
          <a:ext cx="7416824" cy="1927767"/>
        </p:xfrm>
        <a:graphic>
          <a:graphicData uri="http://schemas.openxmlformats.org/drawingml/2006/table">
            <a:tbl>
              <a:tblPr firstRow="1" firstCol="1" bandRow="1"/>
              <a:tblGrid>
                <a:gridCol w="2564850"/>
                <a:gridCol w="2762147"/>
                <a:gridCol w="2089827"/>
              </a:tblGrid>
              <a:tr h="524236">
                <a:tc>
                  <a:txBody>
                    <a:bodyPr/>
                    <a:lstStyle/>
                    <a:p>
                      <a:pPr algn="ctr">
                        <a:lnSpc>
                          <a:spcPct val="120000"/>
                        </a:lnSpc>
                        <a:spcAft>
                          <a:spcPts val="0"/>
                        </a:spcAft>
                      </a:pPr>
                      <a:r>
                        <a:rPr lang="es-MX" sz="1800" b="1" cap="small" dirty="0">
                          <a:solidFill>
                            <a:schemeClr val="tx1"/>
                          </a:solidFill>
                          <a:effectLst/>
                          <a:latin typeface="+mn-lt"/>
                          <a:ea typeface="Calibri"/>
                          <a:cs typeface="Arial"/>
                        </a:rPr>
                        <a:t>Duración</a:t>
                      </a:r>
                      <a:endParaRPr lang="es-MX" sz="1800" dirty="0">
                        <a:solidFill>
                          <a:schemeClr val="tx1"/>
                        </a:solidFill>
                        <a:effectLst/>
                        <a:latin typeface="+mn-lt"/>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20000"/>
                        </a:lnSpc>
                        <a:spcAft>
                          <a:spcPts val="0"/>
                        </a:spcAft>
                      </a:pPr>
                      <a:r>
                        <a:rPr lang="es-MX" sz="1800" b="1" cap="small" dirty="0">
                          <a:solidFill>
                            <a:schemeClr val="tx1"/>
                          </a:solidFill>
                          <a:effectLst/>
                          <a:latin typeface="+mn-lt"/>
                          <a:ea typeface="Calibri"/>
                          <a:cs typeface="Arial"/>
                        </a:rPr>
                        <a:t>Periodicidad de reporte</a:t>
                      </a:r>
                      <a:endParaRPr lang="es-MX" sz="1800" dirty="0">
                        <a:solidFill>
                          <a:schemeClr val="tx1"/>
                        </a:solidFill>
                        <a:effectLst/>
                        <a:latin typeface="+mn-lt"/>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lnSpc>
                          <a:spcPct val="120000"/>
                        </a:lnSpc>
                        <a:spcAft>
                          <a:spcPts val="0"/>
                        </a:spcAft>
                      </a:pPr>
                      <a:r>
                        <a:rPr lang="es-MX" sz="1800" b="1" cap="small" dirty="0">
                          <a:solidFill>
                            <a:schemeClr val="tx1"/>
                          </a:solidFill>
                          <a:effectLst/>
                          <a:latin typeface="+mn-lt"/>
                          <a:ea typeface="Calibri"/>
                          <a:cs typeface="Arial"/>
                        </a:rPr>
                        <a:t>Producto a entregar</a:t>
                      </a:r>
                      <a:endParaRPr lang="es-MX" sz="1800" dirty="0">
                        <a:solidFill>
                          <a:schemeClr val="tx1"/>
                        </a:solidFill>
                        <a:effectLst/>
                        <a:latin typeface="+mn-lt"/>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1403531">
                <a:tc>
                  <a:txBody>
                    <a:bodyPr/>
                    <a:lstStyle/>
                    <a:p>
                      <a:pPr algn="ctr">
                        <a:lnSpc>
                          <a:spcPct val="120000"/>
                        </a:lnSpc>
                        <a:spcAft>
                          <a:spcPts val="0"/>
                        </a:spcAft>
                      </a:pPr>
                      <a:r>
                        <a:rPr lang="es-MX" sz="1800" b="1" dirty="0">
                          <a:solidFill>
                            <a:schemeClr val="tx1"/>
                          </a:solidFill>
                          <a:effectLst/>
                          <a:latin typeface="+mn-lt"/>
                          <a:ea typeface="Calibri"/>
                          <a:cs typeface="Arial"/>
                        </a:rPr>
                        <a:t>2 años</a:t>
                      </a:r>
                      <a:endParaRPr lang="es-MX" sz="1800" dirty="0">
                        <a:solidFill>
                          <a:schemeClr val="tx1"/>
                        </a:solidFill>
                        <a:effectLst/>
                        <a:latin typeface="+mn-lt"/>
                        <a:ea typeface="Calibri"/>
                        <a:cs typeface="Times New Roman"/>
                      </a:endParaRPr>
                    </a:p>
                    <a:p>
                      <a:pPr algn="ctr">
                        <a:lnSpc>
                          <a:spcPct val="120000"/>
                        </a:lnSpc>
                        <a:spcAft>
                          <a:spcPts val="0"/>
                        </a:spcAft>
                      </a:pPr>
                      <a:r>
                        <a:rPr lang="es-MX" sz="1800" dirty="0">
                          <a:solidFill>
                            <a:schemeClr val="tx1"/>
                          </a:solidFill>
                          <a:effectLst/>
                          <a:latin typeface="+mn-lt"/>
                          <a:ea typeface="Calibri"/>
                          <a:cs typeface="Arial"/>
                        </a:rPr>
                        <a:t>Enero </a:t>
                      </a:r>
                      <a:r>
                        <a:rPr lang="es-MX" sz="1800" dirty="0" smtClean="0">
                          <a:solidFill>
                            <a:schemeClr val="tx1"/>
                          </a:solidFill>
                          <a:effectLst/>
                          <a:latin typeface="+mn-lt"/>
                          <a:ea typeface="Calibri"/>
                          <a:cs typeface="Arial"/>
                        </a:rPr>
                        <a:t>2015 </a:t>
                      </a:r>
                    </a:p>
                    <a:p>
                      <a:pPr algn="ctr">
                        <a:lnSpc>
                          <a:spcPct val="120000"/>
                        </a:lnSpc>
                        <a:spcAft>
                          <a:spcPts val="0"/>
                        </a:spcAft>
                      </a:pPr>
                      <a:r>
                        <a:rPr lang="es-MX" sz="1800" dirty="0" smtClean="0">
                          <a:solidFill>
                            <a:schemeClr val="tx1"/>
                          </a:solidFill>
                          <a:effectLst/>
                          <a:latin typeface="+mn-lt"/>
                          <a:ea typeface="Calibri"/>
                          <a:cs typeface="Arial"/>
                        </a:rPr>
                        <a:t>a </a:t>
                      </a:r>
                    </a:p>
                    <a:p>
                      <a:pPr algn="ctr">
                        <a:lnSpc>
                          <a:spcPct val="120000"/>
                        </a:lnSpc>
                        <a:spcAft>
                          <a:spcPts val="0"/>
                        </a:spcAft>
                      </a:pPr>
                      <a:r>
                        <a:rPr lang="es-MX" sz="1800" dirty="0" smtClean="0">
                          <a:solidFill>
                            <a:schemeClr val="tx1"/>
                          </a:solidFill>
                          <a:effectLst/>
                          <a:latin typeface="+mn-lt"/>
                          <a:ea typeface="Calibri"/>
                          <a:cs typeface="Arial"/>
                        </a:rPr>
                        <a:t>Diciembre 2016</a:t>
                      </a:r>
                      <a:endParaRPr lang="es-MX" sz="1800" dirty="0">
                        <a:solidFill>
                          <a:schemeClr val="tx1"/>
                        </a:solidFill>
                        <a:effectLst/>
                        <a:latin typeface="+mn-lt"/>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just">
                        <a:lnSpc>
                          <a:spcPct val="120000"/>
                        </a:lnSpc>
                        <a:spcAft>
                          <a:spcPts val="0"/>
                        </a:spcAft>
                      </a:pPr>
                      <a:r>
                        <a:rPr lang="es-MX" sz="1800" b="1" dirty="0">
                          <a:solidFill>
                            <a:schemeClr val="tx1"/>
                          </a:solidFill>
                          <a:effectLst/>
                          <a:latin typeface="+mn-lt"/>
                          <a:ea typeface="Calibri"/>
                          <a:cs typeface="Arial"/>
                        </a:rPr>
                        <a:t>Cuatrimestral</a:t>
                      </a:r>
                      <a:endParaRPr lang="es-MX" sz="1800" dirty="0">
                        <a:solidFill>
                          <a:schemeClr val="tx1"/>
                        </a:solidFill>
                        <a:effectLst/>
                        <a:latin typeface="+mn-lt"/>
                        <a:ea typeface="Calibri"/>
                        <a:cs typeface="Times New Roman"/>
                      </a:endParaRPr>
                    </a:p>
                    <a:p>
                      <a:pPr marL="441325" lvl="0" indent="-263525" algn="just">
                        <a:lnSpc>
                          <a:spcPct val="120000"/>
                        </a:lnSpc>
                        <a:spcAft>
                          <a:spcPts val="0"/>
                        </a:spcAft>
                        <a:buFont typeface="Wingdings"/>
                        <a:buChar char=""/>
                      </a:pPr>
                      <a:r>
                        <a:rPr lang="es-MX" sz="1800" dirty="0">
                          <a:solidFill>
                            <a:schemeClr val="tx1"/>
                          </a:solidFill>
                          <a:effectLst/>
                          <a:latin typeface="+mn-lt"/>
                          <a:ea typeface="Calibri"/>
                          <a:cs typeface="Arial"/>
                        </a:rPr>
                        <a:t>Abril</a:t>
                      </a:r>
                      <a:endParaRPr lang="es-MX" sz="1800" dirty="0">
                        <a:solidFill>
                          <a:schemeClr val="tx1"/>
                        </a:solidFill>
                        <a:effectLst/>
                        <a:latin typeface="+mn-lt"/>
                        <a:ea typeface="Calibri"/>
                        <a:cs typeface="Times New Roman"/>
                      </a:endParaRPr>
                    </a:p>
                    <a:p>
                      <a:pPr marL="441325" lvl="0" indent="-263525" algn="just">
                        <a:lnSpc>
                          <a:spcPct val="120000"/>
                        </a:lnSpc>
                        <a:spcAft>
                          <a:spcPts val="0"/>
                        </a:spcAft>
                        <a:buFont typeface="Wingdings"/>
                        <a:buChar char=""/>
                      </a:pPr>
                      <a:r>
                        <a:rPr lang="es-MX" sz="1800" dirty="0">
                          <a:solidFill>
                            <a:schemeClr val="tx1"/>
                          </a:solidFill>
                          <a:effectLst/>
                          <a:latin typeface="+mn-lt"/>
                          <a:ea typeface="Calibri"/>
                          <a:cs typeface="Arial"/>
                        </a:rPr>
                        <a:t>Agosto</a:t>
                      </a:r>
                      <a:endParaRPr lang="es-MX" sz="1800" dirty="0">
                        <a:solidFill>
                          <a:schemeClr val="tx1"/>
                        </a:solidFill>
                        <a:effectLst/>
                        <a:latin typeface="+mn-lt"/>
                        <a:ea typeface="Calibri"/>
                        <a:cs typeface="Times New Roman"/>
                      </a:endParaRPr>
                    </a:p>
                    <a:p>
                      <a:pPr marL="441325" lvl="0" indent="-263525" algn="just">
                        <a:lnSpc>
                          <a:spcPct val="120000"/>
                        </a:lnSpc>
                        <a:spcAft>
                          <a:spcPts val="0"/>
                        </a:spcAft>
                        <a:buFont typeface="Wingdings"/>
                        <a:buChar char=""/>
                      </a:pPr>
                      <a:r>
                        <a:rPr lang="es-MX" sz="1800" dirty="0">
                          <a:solidFill>
                            <a:schemeClr val="tx1"/>
                          </a:solidFill>
                          <a:effectLst/>
                          <a:latin typeface="+mn-lt"/>
                          <a:ea typeface="Calibri"/>
                          <a:cs typeface="Arial"/>
                        </a:rPr>
                        <a:t>Diciembre</a:t>
                      </a:r>
                      <a:endParaRPr lang="es-MX" sz="1800" dirty="0">
                        <a:solidFill>
                          <a:schemeClr val="tx1"/>
                        </a:solidFill>
                        <a:effectLst/>
                        <a:latin typeface="+mn-lt"/>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c>
                  <a:txBody>
                    <a:bodyPr/>
                    <a:lstStyle/>
                    <a:p>
                      <a:pPr algn="ctr">
                        <a:lnSpc>
                          <a:spcPct val="120000"/>
                        </a:lnSpc>
                        <a:spcAft>
                          <a:spcPts val="0"/>
                        </a:spcAft>
                      </a:pPr>
                      <a:r>
                        <a:rPr lang="es-MX" sz="1800" dirty="0">
                          <a:solidFill>
                            <a:schemeClr val="tx1"/>
                          </a:solidFill>
                          <a:effectLst/>
                          <a:latin typeface="+mn-lt"/>
                          <a:ea typeface="Calibri"/>
                          <a:cs typeface="Arial"/>
                        </a:rPr>
                        <a:t>Diagnóstico Estatal.</a:t>
                      </a:r>
                      <a:endParaRPr lang="es-MX" sz="1800" dirty="0">
                        <a:solidFill>
                          <a:schemeClr val="tx1"/>
                        </a:solidFill>
                        <a:effectLst/>
                        <a:latin typeface="+mn-lt"/>
                        <a:ea typeface="Calibri"/>
                        <a:cs typeface="Times New Roman"/>
                      </a:endParaRPr>
                    </a:p>
                  </a:txBody>
                  <a:tcPr marL="68580" marR="68580" marT="0" marB="0" anchor="ctr">
                    <a:lnL>
                      <a:noFill/>
                    </a:lnL>
                    <a:lnR>
                      <a:noFill/>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FD8E8"/>
                    </a:solidFill>
                  </a:tcPr>
                </a:tc>
              </a:tr>
            </a:tbl>
          </a:graphicData>
        </a:graphic>
      </p:graphicFrame>
      <p:graphicFrame>
        <p:nvGraphicFramePr>
          <p:cNvPr id="7" name="4 Marcador de contenido"/>
          <p:cNvGraphicFramePr>
            <a:graphicFrameLocks/>
          </p:cNvGraphicFramePr>
          <p:nvPr>
            <p:extLst>
              <p:ext uri="{D42A27DB-BD31-4B8C-83A1-F6EECF244321}">
                <p14:modId xmlns:p14="http://schemas.microsoft.com/office/powerpoint/2010/main" val="2003296550"/>
              </p:ext>
            </p:extLst>
          </p:nvPr>
        </p:nvGraphicFramePr>
        <p:xfrm>
          <a:off x="1091070" y="1556791"/>
          <a:ext cx="7801410"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rot="16200000">
            <a:off x="-616581" y="2667730"/>
            <a:ext cx="2664299" cy="586443"/>
          </a:xfrm>
          <a:prstGeom prst="rect">
            <a:avLst/>
          </a:prstGeom>
          <a:gradFill>
            <a:gsLst>
              <a:gs pos="0">
                <a:srgbClr val="03D4A8">
                  <a:alpha val="50000"/>
                </a:srgbClr>
              </a:gs>
              <a:gs pos="25000">
                <a:srgbClr val="21D6E0">
                  <a:alpha val="50000"/>
                </a:srgbClr>
              </a:gs>
              <a:gs pos="75000">
                <a:srgbClr val="0087E6">
                  <a:alpha val="50000"/>
                </a:srgbClr>
              </a:gs>
              <a:gs pos="100000">
                <a:srgbClr val="005CBF">
                  <a:alpha val="50000"/>
                </a:srgbClr>
              </a:gs>
            </a:gsLst>
            <a:lin ang="5400000" scaled="0"/>
          </a:gradFill>
          <a:ln>
            <a:solidFill>
              <a:schemeClr val="accent1"/>
            </a:solidFill>
          </a:ln>
          <a:effectLst>
            <a:outerShdw blurRad="63500" sx="102000" sy="102000" algn="ctr" rotWithShape="0">
              <a:prstClr val="black">
                <a:alpha val="40000"/>
              </a:prstClr>
            </a:outerShdw>
          </a:effectLst>
          <a:scene3d>
            <a:camera prst="orthographicFront"/>
            <a:lightRig rig="threePt" dir="t"/>
          </a:scene3d>
          <a:sp3d>
            <a:bevelT w="165100" prst="coolSlant"/>
          </a:sp3d>
        </p:spPr>
        <p:txBody>
          <a:bodyPr vert="horz" wrap="square" rtlCol="0">
            <a:spAutoFit/>
          </a:bodyPr>
          <a:lstStyle/>
          <a:p>
            <a:pPr algn="ctr">
              <a:lnSpc>
                <a:spcPts val="1900"/>
              </a:lnSpc>
            </a:pPr>
            <a:r>
              <a:rPr lang="es-MX" sz="2000" b="1" dirty="0" smtClean="0">
                <a:solidFill>
                  <a:prstClr val="black"/>
                </a:solidFill>
                <a:effectLst>
                  <a:outerShdw blurRad="38100" dist="38100" dir="2700000" algn="tl">
                    <a:srgbClr val="000000">
                      <a:alpha val="43137"/>
                    </a:srgbClr>
                  </a:outerShdw>
                </a:effectLst>
              </a:rPr>
              <a:t>EVALUACIÓN DE VULNERABILIDAD</a:t>
            </a:r>
            <a:endParaRPr lang="es-MX" sz="20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8075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766401423"/>
              </p:ext>
            </p:extLst>
          </p:nvPr>
        </p:nvGraphicFramePr>
        <p:xfrm>
          <a:off x="755576" y="836712"/>
          <a:ext cx="8136904" cy="658368"/>
        </p:xfrm>
        <a:graphic>
          <a:graphicData uri="http://schemas.openxmlformats.org/drawingml/2006/table">
            <a:tbl>
              <a:tblPr firstRow="1" firstCol="1" bandRow="1"/>
              <a:tblGrid>
                <a:gridCol w="1871489"/>
                <a:gridCol w="6265415"/>
              </a:tblGrid>
              <a:tr h="658368">
                <a:tc>
                  <a:txBody>
                    <a:bodyPr/>
                    <a:lstStyle/>
                    <a:p>
                      <a:pPr marL="0" lvl="0" indent="0" algn="just">
                        <a:lnSpc>
                          <a:spcPct val="120000"/>
                        </a:lnSpc>
                        <a:spcAft>
                          <a:spcPts val="0"/>
                        </a:spcAft>
                        <a:buSzPts val="900"/>
                        <a:buFont typeface="Symbol"/>
                        <a:buNone/>
                      </a:pPr>
                      <a:r>
                        <a:rPr lang="es-MX" sz="2000" b="1" dirty="0">
                          <a:solidFill>
                            <a:srgbClr val="C00000"/>
                          </a:solidFill>
                          <a:effectLst>
                            <a:outerShdw blurRad="50800" dist="38100" dir="2700000" algn="tl">
                              <a:srgbClr val="000000">
                                <a:alpha val="40000"/>
                              </a:srgbClr>
                            </a:outerShdw>
                          </a:effectLst>
                          <a:latin typeface="+mn-lt"/>
                          <a:ea typeface="Calibri"/>
                          <a:cs typeface="Times New Roman"/>
                        </a:rPr>
                        <a:t>Actividad </a:t>
                      </a:r>
                      <a:r>
                        <a:rPr lang="es-MX" sz="2000" b="1" dirty="0" smtClean="0">
                          <a:solidFill>
                            <a:srgbClr val="C00000"/>
                          </a:solidFill>
                          <a:effectLst>
                            <a:outerShdw blurRad="50800" dist="38100" dir="2700000" algn="tl">
                              <a:srgbClr val="000000">
                                <a:alpha val="40000"/>
                              </a:srgbClr>
                            </a:outerShdw>
                          </a:effectLst>
                          <a:latin typeface="+mn-lt"/>
                          <a:ea typeface="Calibri"/>
                          <a:cs typeface="Times New Roman"/>
                        </a:rPr>
                        <a:t>208.</a:t>
                      </a:r>
                      <a:endParaRPr lang="es-MX" sz="2000" dirty="0">
                        <a:solidFill>
                          <a:srgbClr val="C00000"/>
                        </a:solidFill>
                        <a:effectLst/>
                        <a:latin typeface="+mn-lt"/>
                        <a:ea typeface="Calibri"/>
                        <a:cs typeface="Times New Roman"/>
                      </a:endParaRPr>
                    </a:p>
                  </a:txBody>
                  <a:tcPr marL="68580" marR="68580" marT="0" marB="0">
                    <a:lnL>
                      <a:noFill/>
                    </a:lnL>
                    <a:lnR>
                      <a:noFill/>
                    </a:lnR>
                    <a:lnT>
                      <a:noFill/>
                    </a:lnT>
                    <a:lnB>
                      <a:noFill/>
                    </a:lnB>
                  </a:tcPr>
                </a:tc>
                <a:tc>
                  <a:txBody>
                    <a:bodyPr/>
                    <a:lstStyle/>
                    <a:p>
                      <a:pPr marL="0" marR="269875" indent="0" algn="just">
                        <a:lnSpc>
                          <a:spcPts val="2300"/>
                        </a:lnSpc>
                        <a:spcAft>
                          <a:spcPts val="0"/>
                        </a:spcAft>
                      </a:pPr>
                      <a:r>
                        <a:rPr lang="es-MX" sz="2200" b="1" i="1" dirty="0" smtClean="0">
                          <a:solidFill>
                            <a:schemeClr val="tx2"/>
                          </a:solidFill>
                          <a:effectLst/>
                          <a:latin typeface="Arial Narrow" panose="020B0606020202030204" pitchFamily="34" charset="0"/>
                          <a:ea typeface="Calibri"/>
                          <a:cs typeface="Times New Roman"/>
                        </a:rPr>
                        <a:t>Participación en la implementación del Plan Estatal para Cambio Climático en el componente de salud</a:t>
                      </a:r>
                      <a:r>
                        <a:rPr lang="es-MX" sz="2200" b="1" dirty="0" smtClean="0">
                          <a:solidFill>
                            <a:schemeClr val="tx2"/>
                          </a:solidFill>
                          <a:effectLst/>
                          <a:latin typeface="Arial Narrow" panose="020B0606020202030204" pitchFamily="34" charset="0"/>
                          <a:ea typeface="Calibri"/>
                          <a:cs typeface="Times New Roman"/>
                        </a:rPr>
                        <a:t>.</a:t>
                      </a:r>
                      <a:endParaRPr lang="es-MX" sz="2200" b="1" dirty="0">
                        <a:solidFill>
                          <a:schemeClr val="tx2"/>
                        </a:solidFill>
                        <a:effectLst/>
                        <a:latin typeface="Arial Narrow" panose="020B0606020202030204" pitchFamily="34" charset="0"/>
                        <a:ea typeface="Calibri"/>
                        <a:cs typeface="Times New Roman"/>
                      </a:endParaRPr>
                    </a:p>
                  </a:txBody>
                  <a:tcPr marL="68580" marR="68580" marT="0" marB="0">
                    <a:lnL>
                      <a:noFill/>
                    </a:lnL>
                    <a:lnR>
                      <a:noFill/>
                    </a:lnR>
                    <a:lnT>
                      <a:noFill/>
                    </a:lnT>
                    <a:lnB>
                      <a:noFill/>
                    </a:lnB>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160852754"/>
              </p:ext>
            </p:extLst>
          </p:nvPr>
        </p:nvGraphicFramePr>
        <p:xfrm>
          <a:off x="558078" y="4874032"/>
          <a:ext cx="7902353" cy="1651312"/>
        </p:xfrm>
        <a:graphic>
          <a:graphicData uri="http://schemas.openxmlformats.org/drawingml/2006/table">
            <a:tbl>
              <a:tblPr firstRow="1" firstCol="1" bandRow="1"/>
              <a:tblGrid>
                <a:gridCol w="2311438"/>
                <a:gridCol w="1811529"/>
                <a:gridCol w="3779386"/>
              </a:tblGrid>
              <a:tr h="621792">
                <a:tc>
                  <a:txBody>
                    <a:bodyPr/>
                    <a:lstStyle/>
                    <a:p>
                      <a:pPr algn="ctr">
                        <a:lnSpc>
                          <a:spcPts val="2400"/>
                        </a:lnSpc>
                        <a:spcAft>
                          <a:spcPts val="0"/>
                        </a:spcAft>
                      </a:pPr>
                      <a:r>
                        <a:rPr lang="es-MX" sz="2400" b="1" cap="small" dirty="0">
                          <a:solidFill>
                            <a:schemeClr val="tx1"/>
                          </a:solidFill>
                          <a:effectLst/>
                          <a:latin typeface="+mn-lt"/>
                          <a:ea typeface="Calibri"/>
                          <a:cs typeface="Arial"/>
                        </a:rPr>
                        <a:t>Duración</a:t>
                      </a:r>
                      <a:endParaRPr lang="es-MX" sz="2400" dirty="0">
                        <a:solidFill>
                          <a:schemeClr val="tx1"/>
                        </a:solidFill>
                        <a:effectLst/>
                        <a:latin typeface="+mn-lt"/>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ts val="2400"/>
                        </a:lnSpc>
                        <a:spcAft>
                          <a:spcPts val="0"/>
                        </a:spcAft>
                      </a:pPr>
                      <a:r>
                        <a:rPr lang="es-MX" sz="2400" b="1" cap="small" dirty="0">
                          <a:solidFill>
                            <a:schemeClr val="tx1"/>
                          </a:solidFill>
                          <a:effectLst/>
                          <a:latin typeface="+mn-lt"/>
                          <a:ea typeface="Calibri"/>
                          <a:cs typeface="Arial"/>
                        </a:rPr>
                        <a:t>Periodicidad de reporte</a:t>
                      </a:r>
                      <a:endParaRPr lang="es-MX" sz="2400" dirty="0">
                        <a:solidFill>
                          <a:schemeClr val="tx1"/>
                        </a:solidFill>
                        <a:effectLst/>
                        <a:latin typeface="+mn-lt"/>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ts val="2400"/>
                        </a:lnSpc>
                        <a:spcAft>
                          <a:spcPts val="0"/>
                        </a:spcAft>
                      </a:pPr>
                      <a:r>
                        <a:rPr lang="es-MX" sz="2400" b="1" cap="small" dirty="0">
                          <a:solidFill>
                            <a:schemeClr val="tx1"/>
                          </a:solidFill>
                          <a:effectLst/>
                          <a:latin typeface="+mn-lt"/>
                          <a:ea typeface="Calibri"/>
                          <a:cs typeface="Arial"/>
                        </a:rPr>
                        <a:t>Producto a entregar</a:t>
                      </a:r>
                      <a:endParaRPr lang="es-MX" sz="2400" dirty="0">
                        <a:solidFill>
                          <a:schemeClr val="tx1"/>
                        </a:solidFill>
                        <a:effectLst/>
                        <a:latin typeface="+mn-lt"/>
                        <a:ea typeface="Calibri"/>
                        <a:cs typeface="Times New Roman"/>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029520">
                <a:tc>
                  <a:txBody>
                    <a:bodyPr/>
                    <a:lstStyle/>
                    <a:p>
                      <a:pPr algn="ctr">
                        <a:lnSpc>
                          <a:spcPts val="1800"/>
                        </a:lnSpc>
                        <a:spcAft>
                          <a:spcPts val="0"/>
                        </a:spcAft>
                      </a:pPr>
                      <a:r>
                        <a:rPr lang="es-MX" sz="1800" b="1" dirty="0">
                          <a:solidFill>
                            <a:schemeClr val="tx1"/>
                          </a:solidFill>
                          <a:effectLst/>
                          <a:latin typeface="+mn-lt"/>
                          <a:ea typeface="Calibri"/>
                          <a:cs typeface="Arial" panose="020B0604020202020204" pitchFamily="34" charset="0"/>
                        </a:rPr>
                        <a:t>2</a:t>
                      </a:r>
                      <a:r>
                        <a:rPr lang="es-MX" sz="1800" b="1" dirty="0" smtClean="0">
                          <a:solidFill>
                            <a:schemeClr val="tx1"/>
                          </a:solidFill>
                          <a:effectLst/>
                          <a:latin typeface="+mn-lt"/>
                          <a:ea typeface="Calibri"/>
                          <a:cs typeface="Arial" panose="020B0604020202020204" pitchFamily="34" charset="0"/>
                        </a:rPr>
                        <a:t> años</a:t>
                      </a:r>
                      <a:endParaRPr lang="es-MX" sz="1800" dirty="0">
                        <a:solidFill>
                          <a:schemeClr val="tx1"/>
                        </a:solidFill>
                        <a:effectLst/>
                        <a:latin typeface="+mn-lt"/>
                        <a:ea typeface="Calibri"/>
                        <a:cs typeface="Arial" panose="020B0604020202020204" pitchFamily="34" charset="0"/>
                      </a:endParaRPr>
                    </a:p>
                    <a:p>
                      <a:pPr algn="ctr">
                        <a:lnSpc>
                          <a:spcPts val="1800"/>
                        </a:lnSpc>
                        <a:spcAft>
                          <a:spcPts val="0"/>
                        </a:spcAft>
                      </a:pPr>
                      <a:r>
                        <a:rPr lang="es-MX" sz="1800" dirty="0">
                          <a:solidFill>
                            <a:schemeClr val="tx1"/>
                          </a:solidFill>
                          <a:effectLst/>
                          <a:latin typeface="+mn-lt"/>
                          <a:ea typeface="Calibri"/>
                          <a:cs typeface="Arial" panose="020B0604020202020204" pitchFamily="34" charset="0"/>
                        </a:rPr>
                        <a:t>Enero </a:t>
                      </a:r>
                      <a:r>
                        <a:rPr lang="es-MX" sz="1800" dirty="0" smtClean="0">
                          <a:solidFill>
                            <a:schemeClr val="tx1"/>
                          </a:solidFill>
                          <a:effectLst/>
                          <a:latin typeface="+mn-lt"/>
                          <a:ea typeface="Calibri"/>
                          <a:cs typeface="Arial" panose="020B0604020202020204" pitchFamily="34" charset="0"/>
                        </a:rPr>
                        <a:t>2015 a </a:t>
                      </a:r>
                      <a:r>
                        <a:rPr lang="es-MX" sz="1800" dirty="0">
                          <a:solidFill>
                            <a:schemeClr val="tx1"/>
                          </a:solidFill>
                          <a:effectLst/>
                          <a:latin typeface="+mn-lt"/>
                          <a:ea typeface="Calibri"/>
                          <a:cs typeface="Arial" panose="020B0604020202020204" pitchFamily="34" charset="0"/>
                        </a:rPr>
                        <a:t>Diciembre </a:t>
                      </a:r>
                      <a:endParaRPr lang="es-MX" sz="1800" dirty="0" smtClean="0">
                        <a:solidFill>
                          <a:schemeClr val="tx1"/>
                        </a:solidFill>
                        <a:effectLst/>
                        <a:latin typeface="+mn-lt"/>
                        <a:ea typeface="Calibri"/>
                        <a:cs typeface="Arial" panose="020B0604020202020204" pitchFamily="34" charset="0"/>
                      </a:endParaRPr>
                    </a:p>
                    <a:p>
                      <a:pPr algn="ctr">
                        <a:lnSpc>
                          <a:spcPts val="1800"/>
                        </a:lnSpc>
                        <a:spcAft>
                          <a:spcPts val="0"/>
                        </a:spcAft>
                      </a:pPr>
                      <a:r>
                        <a:rPr lang="es-MX" sz="1800" dirty="0" smtClean="0">
                          <a:solidFill>
                            <a:schemeClr val="tx1"/>
                          </a:solidFill>
                          <a:effectLst/>
                          <a:latin typeface="+mn-lt"/>
                          <a:ea typeface="Calibri"/>
                          <a:cs typeface="Arial" panose="020B0604020202020204" pitchFamily="34" charset="0"/>
                        </a:rPr>
                        <a:t>del 2016</a:t>
                      </a:r>
                      <a:endParaRPr lang="es-MX" sz="1800" dirty="0">
                        <a:solidFill>
                          <a:schemeClr val="tx1"/>
                        </a:solidFill>
                        <a:effectLst/>
                        <a:latin typeface="+mn-lt"/>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ts val="1800"/>
                        </a:lnSpc>
                        <a:spcAft>
                          <a:spcPts val="0"/>
                        </a:spcAft>
                      </a:pPr>
                      <a:r>
                        <a:rPr lang="es-MX" sz="1800" b="1" dirty="0" smtClean="0">
                          <a:solidFill>
                            <a:schemeClr val="tx1"/>
                          </a:solidFill>
                          <a:effectLst/>
                          <a:latin typeface="+mn-lt"/>
                          <a:ea typeface="Calibri"/>
                          <a:cs typeface="Arial" panose="020B0604020202020204" pitchFamily="34" charset="0"/>
                        </a:rPr>
                        <a:t>Cuatrimestral</a:t>
                      </a:r>
                      <a:endParaRPr lang="es-MX" sz="1800" dirty="0">
                        <a:solidFill>
                          <a:schemeClr val="tx1"/>
                        </a:solidFill>
                        <a:effectLst/>
                        <a:latin typeface="+mn-lt"/>
                        <a:ea typeface="Calibri"/>
                        <a:cs typeface="Arial" panose="020B0604020202020204" pitchFamily="34" charset="0"/>
                      </a:endParaRPr>
                    </a:p>
                    <a:p>
                      <a:pPr marL="342900" lvl="0" indent="-165100" algn="just">
                        <a:lnSpc>
                          <a:spcPts val="1800"/>
                        </a:lnSpc>
                        <a:spcAft>
                          <a:spcPts val="0"/>
                        </a:spcAft>
                        <a:buFont typeface="Wingdings"/>
                        <a:buChar char=""/>
                      </a:pPr>
                      <a:r>
                        <a:rPr lang="es-MX" sz="1800" dirty="0" smtClean="0">
                          <a:solidFill>
                            <a:schemeClr val="tx1"/>
                          </a:solidFill>
                          <a:effectLst/>
                          <a:latin typeface="+mn-lt"/>
                          <a:ea typeface="Calibri"/>
                          <a:cs typeface="Arial" panose="020B0604020202020204" pitchFamily="34" charset="0"/>
                        </a:rPr>
                        <a:t>Abril</a:t>
                      </a:r>
                      <a:endParaRPr lang="es-MX" sz="1800" dirty="0">
                        <a:solidFill>
                          <a:schemeClr val="tx1"/>
                        </a:solidFill>
                        <a:effectLst/>
                        <a:latin typeface="+mn-lt"/>
                        <a:ea typeface="Calibri"/>
                        <a:cs typeface="Arial" panose="020B0604020202020204" pitchFamily="34" charset="0"/>
                      </a:endParaRPr>
                    </a:p>
                    <a:p>
                      <a:pPr marL="342900" lvl="0" indent="-165100" algn="just">
                        <a:lnSpc>
                          <a:spcPts val="1800"/>
                        </a:lnSpc>
                        <a:spcAft>
                          <a:spcPts val="0"/>
                        </a:spcAft>
                        <a:buFont typeface="Wingdings"/>
                        <a:buChar char=""/>
                      </a:pPr>
                      <a:r>
                        <a:rPr lang="es-MX" sz="1800" dirty="0" smtClean="0">
                          <a:solidFill>
                            <a:schemeClr val="tx1"/>
                          </a:solidFill>
                          <a:effectLst/>
                          <a:latin typeface="+mn-lt"/>
                          <a:ea typeface="Calibri"/>
                          <a:cs typeface="Arial" panose="020B0604020202020204" pitchFamily="34" charset="0"/>
                        </a:rPr>
                        <a:t>Agosto</a:t>
                      </a:r>
                    </a:p>
                    <a:p>
                      <a:pPr marL="342900" lvl="0" indent="-165100" algn="just">
                        <a:lnSpc>
                          <a:spcPts val="1800"/>
                        </a:lnSpc>
                        <a:spcAft>
                          <a:spcPts val="0"/>
                        </a:spcAft>
                        <a:buFont typeface="Wingdings"/>
                        <a:buChar char=""/>
                      </a:pPr>
                      <a:r>
                        <a:rPr lang="es-MX" sz="1800" dirty="0" smtClean="0">
                          <a:solidFill>
                            <a:schemeClr val="tx1"/>
                          </a:solidFill>
                          <a:effectLst/>
                          <a:latin typeface="+mn-lt"/>
                          <a:ea typeface="Calibri"/>
                          <a:cs typeface="Arial" panose="020B0604020202020204" pitchFamily="34" charset="0"/>
                        </a:rPr>
                        <a:t>Diciembre</a:t>
                      </a:r>
                      <a:endParaRPr lang="es-MX" sz="1800" dirty="0">
                        <a:solidFill>
                          <a:schemeClr val="tx1"/>
                        </a:solidFill>
                        <a:effectLst/>
                        <a:latin typeface="+mn-lt"/>
                        <a:ea typeface="Calibri"/>
                        <a:cs typeface="Arial" panose="020B0604020202020204" pitchFamily="34" charset="0"/>
                      </a:endParaRP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just">
                        <a:lnSpc>
                          <a:spcPts val="1800"/>
                        </a:lnSpc>
                        <a:spcAft>
                          <a:spcPts val="0"/>
                        </a:spcAft>
                      </a:pPr>
                      <a:r>
                        <a:rPr lang="es-MX" sz="1800" dirty="0">
                          <a:solidFill>
                            <a:schemeClr val="tx1"/>
                          </a:solidFill>
                          <a:effectLst/>
                          <a:latin typeface="+mn-lt"/>
                          <a:ea typeface="Calibri"/>
                          <a:cs typeface="Arial" panose="020B0604020202020204" pitchFamily="34" charset="0"/>
                        </a:rPr>
                        <a:t>Lograr que el componente de salud quede incluido en </a:t>
                      </a:r>
                      <a:r>
                        <a:rPr lang="es-MX" sz="1800" dirty="0" smtClean="0">
                          <a:solidFill>
                            <a:schemeClr val="tx1"/>
                          </a:solidFill>
                          <a:effectLst/>
                          <a:latin typeface="+mn-lt"/>
                          <a:ea typeface="Calibri"/>
                          <a:cs typeface="Arial" panose="020B0604020202020204" pitchFamily="34" charset="0"/>
                        </a:rPr>
                        <a:t>el </a:t>
                      </a:r>
                      <a:r>
                        <a:rPr lang="es-MX" sz="1800" dirty="0">
                          <a:solidFill>
                            <a:schemeClr val="tx1"/>
                          </a:solidFill>
                          <a:effectLst/>
                          <a:latin typeface="+mn-lt"/>
                          <a:ea typeface="Calibri"/>
                          <a:cs typeface="Arial" panose="020B0604020202020204" pitchFamily="34" charset="0"/>
                        </a:rPr>
                        <a:t>Programa Estatal de Cambio Climático.</a:t>
                      </a:r>
                    </a:p>
                  </a:txBody>
                  <a:tcPr marL="68580" marR="68580" marT="0"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graphicFrame>
        <p:nvGraphicFramePr>
          <p:cNvPr id="10" name="4 Marcador de contenido"/>
          <p:cNvGraphicFramePr>
            <a:graphicFrameLocks/>
          </p:cNvGraphicFramePr>
          <p:nvPr>
            <p:extLst>
              <p:ext uri="{D42A27DB-BD31-4B8C-83A1-F6EECF244321}">
                <p14:modId xmlns:p14="http://schemas.microsoft.com/office/powerpoint/2010/main" val="3908580130"/>
              </p:ext>
            </p:extLst>
          </p:nvPr>
        </p:nvGraphicFramePr>
        <p:xfrm>
          <a:off x="602312" y="1542858"/>
          <a:ext cx="8229600"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rot="16200000">
            <a:off x="-990096" y="2600548"/>
            <a:ext cx="3096346" cy="615681"/>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solidFill>
              <a:schemeClr val="accent1"/>
            </a:solidFill>
          </a:ln>
          <a:effectLst>
            <a:outerShdw blurRad="63500" sx="102000" sy="102000" algn="ctr" rotWithShape="0">
              <a:prstClr val="black">
                <a:alpha val="40000"/>
              </a:prstClr>
            </a:outerShdw>
          </a:effectLst>
          <a:scene3d>
            <a:camera prst="orthographicFront"/>
            <a:lightRig rig="threePt" dir="t"/>
          </a:scene3d>
          <a:sp3d>
            <a:bevelT w="165100" prst="coolSlant"/>
          </a:sp3d>
        </p:spPr>
        <p:txBody>
          <a:bodyPr vert="horz" wrap="square" rtlCol="0">
            <a:spAutoFit/>
          </a:bodyPr>
          <a:lstStyle/>
          <a:p>
            <a:pPr algn="ctr">
              <a:lnSpc>
                <a:spcPts val="2000"/>
              </a:lnSpc>
            </a:pPr>
            <a:r>
              <a:rPr lang="es-MX" sz="2200" b="1" cap="small" dirty="0" smtClean="0">
                <a:solidFill>
                  <a:prstClr val="black"/>
                </a:solidFill>
                <a:effectLst>
                  <a:outerShdw blurRad="38100" dist="38100" dir="2700000" algn="tl">
                    <a:srgbClr val="000000">
                      <a:alpha val="43137"/>
                    </a:srgbClr>
                  </a:outerShdw>
                </a:effectLst>
              </a:rPr>
              <a:t>Incidir en las políticas locales del Sector Salud</a:t>
            </a:r>
            <a:endParaRPr lang="es-MX" sz="2200" b="1" cap="small"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9632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6" y="1916831"/>
            <a:ext cx="6192689" cy="4491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Título"/>
          <p:cNvSpPr txBox="1">
            <a:spLocks/>
          </p:cNvSpPr>
          <p:nvPr/>
        </p:nvSpPr>
        <p:spPr>
          <a:xfrm>
            <a:off x="323528" y="1052736"/>
            <a:ext cx="8589640" cy="50891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a:solidFill>
                  <a:schemeClr val="tx2"/>
                </a:solidFill>
                <a:latin typeface="Arial Narrow" panose="020B0606020202030204" pitchFamily="34" charset="0"/>
              </a:rPr>
              <a:t>Ejemplo de la integración del componente de salud en un </a:t>
            </a:r>
            <a:r>
              <a:rPr lang="es-MX" sz="2800" b="1" dirty="0" smtClean="0">
                <a:solidFill>
                  <a:schemeClr val="tx2"/>
                </a:solidFill>
                <a:latin typeface="Arial Narrow" panose="020B0606020202030204" pitchFamily="34" charset="0"/>
              </a:rPr>
              <a:t>PEACC</a:t>
            </a:r>
            <a:endParaRPr lang="es-MX" sz="2800" b="1" dirty="0">
              <a:solidFill>
                <a:prstClr val="black"/>
              </a:solidFill>
              <a:latin typeface="Arial Narrow" panose="020B0606020202030204" pitchFamily="34" charset="0"/>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060848"/>
            <a:ext cx="2880320" cy="369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026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23528" y="2276872"/>
            <a:ext cx="8640960" cy="1362075"/>
          </a:xfrm>
        </p:spPr>
        <p:txBody>
          <a:bodyPr/>
          <a:lstStyle/>
          <a:p>
            <a:pPr algn="ctr"/>
            <a:r>
              <a:rPr lang="es-MX" sz="4800" cap="none" dirty="0" smtClean="0">
                <a:solidFill>
                  <a:schemeClr val="tx2"/>
                </a:solidFill>
                <a:latin typeface="Arial Narrow" pitchFamily="34" charset="0"/>
              </a:rPr>
              <a:t>Situación de Cambio Climático asociado a Salud en el Estado de Hidalgo</a:t>
            </a:r>
            <a:endParaRPr lang="es-MX" sz="4800" cap="none" dirty="0">
              <a:solidFill>
                <a:schemeClr val="tx2"/>
              </a:solidFill>
              <a:latin typeface="Arial Narrow" pitchFamily="34" charset="0"/>
            </a:endParaRPr>
          </a:p>
        </p:txBody>
      </p:sp>
      <p:sp>
        <p:nvSpPr>
          <p:cNvPr id="4" name="3 Marcador de número de diapositiva"/>
          <p:cNvSpPr>
            <a:spLocks noGrp="1"/>
          </p:cNvSpPr>
          <p:nvPr>
            <p:ph type="sldNum" sz="quarter" idx="12"/>
          </p:nvPr>
        </p:nvSpPr>
        <p:spPr>
          <a:xfrm>
            <a:off x="6588224" y="6309320"/>
            <a:ext cx="2133600" cy="365125"/>
          </a:xfrm>
        </p:spPr>
        <p:txBody>
          <a:bodyPr/>
          <a:lstStyle/>
          <a:p>
            <a:pPr>
              <a:defRPr/>
            </a:pPr>
            <a:fld id="{460F3264-B79C-4819-998B-40F3102721F1}" type="slidenum">
              <a:rPr lang="es-MX" smtClean="0">
                <a:solidFill>
                  <a:prstClr val="black">
                    <a:tint val="75000"/>
                  </a:prstClr>
                </a:solidFill>
              </a:rPr>
              <a:pPr>
                <a:defRPr/>
              </a:pPr>
              <a:t>24</a:t>
            </a:fld>
            <a:endParaRPr lang="es-MX">
              <a:solidFill>
                <a:prstClr val="black">
                  <a:tint val="75000"/>
                </a:prstClr>
              </a:solidFill>
            </a:endParaRPr>
          </a:p>
        </p:txBody>
      </p:sp>
    </p:spTree>
    <p:extLst>
      <p:ext uri="{BB962C8B-B14F-4D97-AF65-F5344CB8AC3E}">
        <p14:creationId xmlns:p14="http://schemas.microsoft.com/office/powerpoint/2010/main" val="20963034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número de diapositiva"/>
          <p:cNvSpPr>
            <a:spLocks noGrp="1"/>
          </p:cNvSpPr>
          <p:nvPr>
            <p:ph type="sldNum" sz="quarter" idx="12"/>
          </p:nvPr>
        </p:nvSpPr>
        <p:spPr>
          <a:xfrm>
            <a:off x="6372200" y="6492875"/>
            <a:ext cx="2133600" cy="365125"/>
          </a:xfrm>
        </p:spPr>
        <p:txBody>
          <a:bodyPr/>
          <a:lstStyle/>
          <a:p>
            <a:pPr>
              <a:defRPr/>
            </a:pPr>
            <a:r>
              <a:rPr lang="es-MX" dirty="0">
                <a:solidFill>
                  <a:prstClr val="black">
                    <a:tint val="75000"/>
                  </a:prstClr>
                </a:solidFill>
              </a:rPr>
              <a:t>Fuente: Riojas-Rodríguez</a:t>
            </a:r>
          </a:p>
        </p:txBody>
      </p:sp>
      <p:sp>
        <p:nvSpPr>
          <p:cNvPr id="4" name="3 Rectángulo"/>
          <p:cNvSpPr/>
          <p:nvPr/>
        </p:nvSpPr>
        <p:spPr>
          <a:xfrm>
            <a:off x="232584" y="850790"/>
            <a:ext cx="8568952" cy="1903598"/>
          </a:xfrm>
          <a:prstGeom prst="rect">
            <a:avLst/>
          </a:prstGeom>
        </p:spPr>
        <p:txBody>
          <a:bodyPr wrap="square">
            <a:spAutoFit/>
          </a:bodyPr>
          <a:lstStyle/>
          <a:p>
            <a:pPr lvl="0" algn="just">
              <a:lnSpc>
                <a:spcPct val="115000"/>
              </a:lnSpc>
              <a:spcBef>
                <a:spcPts val="1000"/>
              </a:spcBef>
            </a:pPr>
            <a:r>
              <a:rPr lang="es-MX" sz="2000" b="1" dirty="0">
                <a:solidFill>
                  <a:srgbClr val="000000"/>
                </a:solidFill>
                <a:latin typeface="Gotham Book"/>
                <a:ea typeface="Calibri"/>
                <a:cs typeface="Times New Roman"/>
              </a:rPr>
              <a:t>Enfermedades o eventos por efectos de cambio climático en Hidalgo.</a:t>
            </a:r>
            <a:endParaRPr lang="es-MX" b="1" dirty="0">
              <a:solidFill>
                <a:srgbClr val="4F81BD"/>
              </a:solidFill>
              <a:latin typeface="Cambria"/>
              <a:ea typeface="MS Gothic"/>
              <a:cs typeface="Times New Roman"/>
            </a:endParaRPr>
          </a:p>
          <a:p>
            <a:pPr lvl="0" algn="just">
              <a:lnSpc>
                <a:spcPct val="115000"/>
              </a:lnSpc>
              <a:spcAft>
                <a:spcPts val="600"/>
              </a:spcAft>
            </a:pPr>
            <a:r>
              <a:rPr lang="es-MX" sz="2400" dirty="0">
                <a:solidFill>
                  <a:prstClr val="black"/>
                </a:solidFill>
                <a:latin typeface="Gotham Book"/>
                <a:ea typeface="Calibri"/>
                <a:cs typeface="Times New Roman"/>
              </a:rPr>
              <a:t> </a:t>
            </a:r>
            <a:r>
              <a:rPr lang="es-ES" dirty="0">
                <a:solidFill>
                  <a:prstClr val="black"/>
                </a:solidFill>
                <a:latin typeface="Gotham Book"/>
                <a:ea typeface="Calibri"/>
                <a:cs typeface="Times New Roman"/>
              </a:rPr>
              <a:t>El estado tiene disponibilidad “baja-muy baja de agua y el grado de presión es moderado-medio fuerte”.</a:t>
            </a:r>
          </a:p>
          <a:p>
            <a:pPr lvl="0" algn="just">
              <a:lnSpc>
                <a:spcPct val="115000"/>
              </a:lnSpc>
              <a:spcAft>
                <a:spcPts val="600"/>
              </a:spcAft>
            </a:pPr>
            <a:r>
              <a:rPr lang="es-MX" dirty="0">
                <a:solidFill>
                  <a:prstClr val="black"/>
                </a:solidFill>
                <a:latin typeface="Gotham Book"/>
                <a:ea typeface="Calibri"/>
                <a:cs typeface="Times New Roman"/>
              </a:rPr>
              <a:t>La Huasteca es la región más vulnerable, de acuerdo con los escenarios de incremento de temperatura y precipitación.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2924944"/>
            <a:ext cx="2828925" cy="36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754388"/>
            <a:ext cx="5165640" cy="3698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7469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número de diapositiva"/>
          <p:cNvSpPr>
            <a:spLocks noGrp="1"/>
          </p:cNvSpPr>
          <p:nvPr>
            <p:ph type="sldNum" sz="quarter" idx="12"/>
          </p:nvPr>
        </p:nvSpPr>
        <p:spPr/>
        <p:txBody>
          <a:bodyPr/>
          <a:lstStyle/>
          <a:p>
            <a:pPr>
              <a:defRPr/>
            </a:pPr>
            <a:fld id="{78F184F8-4F65-42EF-BBCD-30F1BDE94039}" type="slidenum">
              <a:rPr lang="es-MX" smtClean="0">
                <a:solidFill>
                  <a:prstClr val="black">
                    <a:tint val="75000"/>
                  </a:prstClr>
                </a:solidFill>
              </a:rPr>
              <a:pPr>
                <a:defRPr/>
              </a:pPr>
              <a:t>26</a:t>
            </a:fld>
            <a:endParaRPr lang="es-MX">
              <a:solidFill>
                <a:prstClr val="black">
                  <a:tint val="75000"/>
                </a:prstClr>
              </a:solidFill>
            </a:endParaRPr>
          </a:p>
        </p:txBody>
      </p:sp>
      <p:sp>
        <p:nvSpPr>
          <p:cNvPr id="2" name="1 Rectángulo"/>
          <p:cNvSpPr/>
          <p:nvPr/>
        </p:nvSpPr>
        <p:spPr>
          <a:xfrm>
            <a:off x="73340" y="836712"/>
            <a:ext cx="8928992" cy="5704639"/>
          </a:xfrm>
          <a:prstGeom prst="rect">
            <a:avLst/>
          </a:prstGeom>
        </p:spPr>
        <p:txBody>
          <a:bodyPr wrap="square">
            <a:spAutoFit/>
          </a:bodyPr>
          <a:lstStyle/>
          <a:p>
            <a:pPr lvl="0" algn="ctr">
              <a:lnSpc>
                <a:spcPct val="115000"/>
              </a:lnSpc>
              <a:spcBef>
                <a:spcPts val="1000"/>
              </a:spcBef>
            </a:pPr>
            <a:r>
              <a:rPr lang="es-MX" sz="2000" b="1" dirty="0" smtClean="0">
                <a:solidFill>
                  <a:srgbClr val="000000"/>
                </a:solidFill>
                <a:latin typeface="Gotham Book"/>
                <a:ea typeface="Calibri"/>
                <a:cs typeface="Times New Roman"/>
              </a:rPr>
              <a:t>Enfermedades </a:t>
            </a:r>
            <a:r>
              <a:rPr lang="es-MX" sz="2000" b="1" dirty="0">
                <a:solidFill>
                  <a:srgbClr val="000000"/>
                </a:solidFill>
                <a:latin typeface="Gotham Book"/>
                <a:ea typeface="Calibri"/>
                <a:cs typeface="Times New Roman"/>
              </a:rPr>
              <a:t>o eventos previstos para la Entidad </a:t>
            </a:r>
            <a:r>
              <a:rPr lang="es-MX" sz="2000" b="1" dirty="0" smtClean="0">
                <a:solidFill>
                  <a:srgbClr val="000000"/>
                </a:solidFill>
                <a:latin typeface="Gotham Book"/>
                <a:ea typeface="Calibri"/>
                <a:cs typeface="Times New Roman"/>
              </a:rPr>
              <a:t>Federativa</a:t>
            </a:r>
          </a:p>
          <a:p>
            <a:pPr lvl="0" algn="just">
              <a:lnSpc>
                <a:spcPct val="115000"/>
              </a:lnSpc>
              <a:spcBef>
                <a:spcPts val="1000"/>
              </a:spcBef>
            </a:pPr>
            <a:endParaRPr lang="es-MX" sz="1600" b="1" dirty="0" smtClean="0">
              <a:solidFill>
                <a:srgbClr val="000000"/>
              </a:solidFill>
              <a:latin typeface="Gotham Book"/>
              <a:ea typeface="Calibri"/>
              <a:cs typeface="Times New Roman"/>
            </a:endParaRPr>
          </a:p>
          <a:p>
            <a:pPr lvl="0" algn="just">
              <a:lnSpc>
                <a:spcPct val="115000"/>
              </a:lnSpc>
              <a:spcAft>
                <a:spcPts val="600"/>
              </a:spcAft>
            </a:pPr>
            <a:r>
              <a:rPr lang="es-MX" sz="2400" dirty="0">
                <a:solidFill>
                  <a:prstClr val="black"/>
                </a:solidFill>
                <a:latin typeface="Gotham Book"/>
                <a:ea typeface="Calibri"/>
                <a:cs typeface="Times New Roman"/>
              </a:rPr>
              <a:t> D</a:t>
            </a:r>
            <a:r>
              <a:rPr lang="es-MX" dirty="0">
                <a:solidFill>
                  <a:prstClr val="black"/>
                </a:solidFill>
                <a:latin typeface="Gotham Book"/>
                <a:ea typeface="Calibri"/>
                <a:cs typeface="Times New Roman"/>
              </a:rPr>
              <a:t>e acuerdo al estudio de “Cambio Climático en México, información por estado y sector”, se prevé que para el año 2050, en </a:t>
            </a:r>
            <a:r>
              <a:rPr lang="es-MX" dirty="0">
                <a:solidFill>
                  <a:srgbClr val="FF6600"/>
                </a:solidFill>
                <a:latin typeface="Gotham Book"/>
                <a:ea typeface="Calibri"/>
                <a:cs typeface="Times New Roman"/>
              </a:rPr>
              <a:t>Hidalgo disminuirá la precipitación anual entre 5 y 10 por ciento</a:t>
            </a:r>
            <a:r>
              <a:rPr lang="es-MX" dirty="0">
                <a:solidFill>
                  <a:prstClr val="black"/>
                </a:solidFill>
                <a:latin typeface="Gotham Book"/>
                <a:ea typeface="Calibri"/>
                <a:cs typeface="Times New Roman"/>
              </a:rPr>
              <a:t>, mientras que la </a:t>
            </a:r>
            <a:r>
              <a:rPr lang="es-MX" dirty="0">
                <a:solidFill>
                  <a:srgbClr val="FF6600"/>
                </a:solidFill>
                <a:latin typeface="Gotham Book"/>
                <a:ea typeface="Calibri"/>
                <a:cs typeface="Times New Roman"/>
              </a:rPr>
              <a:t>temperatura aumentará entre 1.5 y 2.5 grados Celsius,</a:t>
            </a:r>
            <a:r>
              <a:rPr lang="es-MX" dirty="0">
                <a:solidFill>
                  <a:prstClr val="black"/>
                </a:solidFill>
                <a:latin typeface="Gotham Book"/>
                <a:ea typeface="Calibri"/>
                <a:cs typeface="Times New Roman"/>
              </a:rPr>
              <a:t> “el 5% de la superficie estatal será afectada por desertificación bajo cambio climático”.</a:t>
            </a:r>
          </a:p>
          <a:p>
            <a:pPr marL="285750" lvl="0" indent="-285750" algn="just">
              <a:lnSpc>
                <a:spcPct val="115000"/>
              </a:lnSpc>
              <a:spcAft>
                <a:spcPts val="600"/>
              </a:spcAft>
              <a:buFont typeface="Wingdings" panose="05000000000000000000" pitchFamily="2" charset="2"/>
              <a:buChar char="q"/>
            </a:pPr>
            <a:r>
              <a:rPr lang="es-MX" dirty="0">
                <a:solidFill>
                  <a:prstClr val="black"/>
                </a:solidFill>
                <a:latin typeface="Gotham Book"/>
                <a:ea typeface="Calibri"/>
                <a:cs typeface="Times New Roman"/>
              </a:rPr>
              <a:t>Los corredores industriales como Tula Vito </a:t>
            </a:r>
            <a:r>
              <a:rPr lang="es-MX" dirty="0" err="1">
                <a:solidFill>
                  <a:prstClr val="black"/>
                </a:solidFill>
                <a:latin typeface="Gotham Book"/>
                <a:ea typeface="Calibri"/>
                <a:cs typeface="Times New Roman"/>
              </a:rPr>
              <a:t>Apasco</a:t>
            </a:r>
            <a:r>
              <a:rPr lang="es-MX" dirty="0">
                <a:solidFill>
                  <a:prstClr val="black"/>
                </a:solidFill>
                <a:latin typeface="Gotham Book"/>
                <a:ea typeface="Calibri"/>
                <a:cs typeface="Times New Roman"/>
              </a:rPr>
              <a:t> serán dañados por la disminución en el suministro de agua”. </a:t>
            </a:r>
            <a:endParaRPr lang="es-MX" dirty="0">
              <a:solidFill>
                <a:prstClr val="black"/>
              </a:solidFill>
              <a:ea typeface="Calibri"/>
              <a:cs typeface="Times New Roman"/>
            </a:endParaRPr>
          </a:p>
          <a:p>
            <a:pPr marL="285750" lvl="0" indent="-285750" algn="just">
              <a:lnSpc>
                <a:spcPct val="115000"/>
              </a:lnSpc>
              <a:spcAft>
                <a:spcPts val="600"/>
              </a:spcAft>
              <a:buFont typeface="Wingdings" panose="05000000000000000000" pitchFamily="2" charset="2"/>
              <a:buChar char="q"/>
            </a:pPr>
            <a:r>
              <a:rPr lang="es-MX" dirty="0">
                <a:solidFill>
                  <a:prstClr val="black"/>
                </a:solidFill>
                <a:latin typeface="Gotham Book"/>
                <a:ea typeface="Calibri"/>
                <a:cs typeface="Times New Roman"/>
              </a:rPr>
              <a:t>Disminución en la producción agrícola, de acuerdo con el Instituto Nacional de Ecología y Cambio Climático (INECC</a:t>
            </a:r>
            <a:r>
              <a:rPr lang="es-MX" dirty="0" smtClean="0">
                <a:solidFill>
                  <a:prstClr val="black"/>
                </a:solidFill>
                <a:latin typeface="Gotham Book"/>
                <a:ea typeface="Calibri"/>
                <a:cs typeface="Times New Roman"/>
              </a:rPr>
              <a:t>)</a:t>
            </a:r>
            <a:endParaRPr lang="es-MX" dirty="0">
              <a:solidFill>
                <a:srgbClr val="FF0000"/>
              </a:solidFill>
              <a:latin typeface="Gotham Book"/>
              <a:ea typeface="Calibri"/>
              <a:cs typeface="Times New Roman"/>
            </a:endParaRPr>
          </a:p>
          <a:p>
            <a:pPr marL="285750" lvl="0" indent="-285750" algn="just">
              <a:lnSpc>
                <a:spcPct val="115000"/>
              </a:lnSpc>
              <a:spcAft>
                <a:spcPts val="600"/>
              </a:spcAft>
              <a:buFont typeface="Wingdings" panose="05000000000000000000" pitchFamily="2" charset="2"/>
              <a:buChar char="q"/>
            </a:pPr>
            <a:r>
              <a:rPr lang="es-MX" dirty="0" smtClean="0">
                <a:solidFill>
                  <a:prstClr val="black"/>
                </a:solidFill>
                <a:latin typeface="Gotham Book"/>
                <a:ea typeface="Calibri"/>
                <a:cs typeface="Times New Roman"/>
              </a:rPr>
              <a:t>En </a:t>
            </a:r>
            <a:r>
              <a:rPr lang="es-MX" dirty="0">
                <a:solidFill>
                  <a:prstClr val="black"/>
                </a:solidFill>
                <a:latin typeface="Gotham Book"/>
                <a:ea typeface="Calibri"/>
                <a:cs typeface="Times New Roman"/>
              </a:rPr>
              <a:t>este cambio hay que agregar el surgimiento de nuevas infecciones como VIH/ SIDA, la influenza H1N1, resurgimiento de infecciones que parecían controladas como la Tuberculosis, el Paludismo, Cólera, Rabia y Dengue; además de la resistencia antimicrobiana y el incremento de la farmacodependencia y la contaminación ambiental, que generan demanda de los servicios de salud.</a:t>
            </a:r>
            <a:endParaRPr lang="es-MX" dirty="0">
              <a:solidFill>
                <a:prstClr val="black"/>
              </a:solidFill>
              <a:ea typeface="Calibri"/>
              <a:cs typeface="Times New Roman"/>
            </a:endParaRPr>
          </a:p>
        </p:txBody>
      </p:sp>
    </p:spTree>
    <p:extLst>
      <p:ext uri="{BB962C8B-B14F-4D97-AF65-F5344CB8AC3E}">
        <p14:creationId xmlns:p14="http://schemas.microsoft.com/office/powerpoint/2010/main" val="3159515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número de diapositiva"/>
          <p:cNvSpPr>
            <a:spLocks noGrp="1"/>
          </p:cNvSpPr>
          <p:nvPr>
            <p:ph type="sldNum" sz="quarter" idx="12"/>
          </p:nvPr>
        </p:nvSpPr>
        <p:spPr/>
        <p:txBody>
          <a:bodyPr/>
          <a:lstStyle/>
          <a:p>
            <a:pPr>
              <a:defRPr/>
            </a:pPr>
            <a:fld id="{78F184F8-4F65-42EF-BBCD-30F1BDE94039}" type="slidenum">
              <a:rPr lang="es-MX" smtClean="0">
                <a:solidFill>
                  <a:prstClr val="black">
                    <a:tint val="75000"/>
                  </a:prstClr>
                </a:solidFill>
              </a:rPr>
              <a:pPr>
                <a:defRPr/>
              </a:pPr>
              <a:t>27</a:t>
            </a:fld>
            <a:endParaRPr lang="es-MX">
              <a:solidFill>
                <a:prstClr val="black">
                  <a:tint val="75000"/>
                </a:prstClr>
              </a:solidFill>
            </a:endParaRPr>
          </a:p>
        </p:txBody>
      </p:sp>
      <p:sp>
        <p:nvSpPr>
          <p:cNvPr id="2" name="1 Rectángulo"/>
          <p:cNvSpPr/>
          <p:nvPr/>
        </p:nvSpPr>
        <p:spPr>
          <a:xfrm>
            <a:off x="179512" y="692696"/>
            <a:ext cx="8712968" cy="555088"/>
          </a:xfrm>
          <a:prstGeom prst="rect">
            <a:avLst/>
          </a:prstGeom>
        </p:spPr>
        <p:txBody>
          <a:bodyPr wrap="square">
            <a:spAutoFit/>
          </a:bodyPr>
          <a:lstStyle/>
          <a:p>
            <a:pPr algn="ctr">
              <a:lnSpc>
                <a:spcPts val="1800"/>
              </a:lnSpc>
            </a:pPr>
            <a:r>
              <a:rPr lang="es-MX" b="1" dirty="0">
                <a:solidFill>
                  <a:srgbClr val="474A55"/>
                </a:solidFill>
                <a:latin typeface="Arial Narrow"/>
              </a:rPr>
              <a:t>Posibles consecuencias del cambio climático sobre diferentes componentes de salud pública esperados para la entidad de Colima</a:t>
            </a:r>
            <a:endParaRPr lang="es-MX" dirty="0">
              <a:solidFill>
                <a:prstClr val="black"/>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76" y="1196752"/>
            <a:ext cx="934289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549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número de diapositiva"/>
          <p:cNvSpPr>
            <a:spLocks noGrp="1"/>
          </p:cNvSpPr>
          <p:nvPr>
            <p:ph type="sldNum" sz="quarter" idx="12"/>
          </p:nvPr>
        </p:nvSpPr>
        <p:spPr/>
        <p:txBody>
          <a:bodyPr/>
          <a:lstStyle/>
          <a:p>
            <a:pPr>
              <a:defRPr/>
            </a:pPr>
            <a:fld id="{78F184F8-4F65-42EF-BBCD-30F1BDE94039}" type="slidenum">
              <a:rPr lang="es-MX" smtClean="0">
                <a:solidFill>
                  <a:prstClr val="black">
                    <a:tint val="75000"/>
                  </a:prstClr>
                </a:solidFill>
              </a:rPr>
              <a:pPr>
                <a:defRPr/>
              </a:pPr>
              <a:t>28</a:t>
            </a:fld>
            <a:endParaRPr lang="es-MX">
              <a:solidFill>
                <a:prstClr val="black">
                  <a:tint val="75000"/>
                </a:prstClr>
              </a:solidFill>
            </a:endParaRPr>
          </a:p>
        </p:txBody>
      </p:sp>
      <p:sp>
        <p:nvSpPr>
          <p:cNvPr id="2" name="1 Rectángulo"/>
          <p:cNvSpPr/>
          <p:nvPr/>
        </p:nvSpPr>
        <p:spPr>
          <a:xfrm>
            <a:off x="0" y="822447"/>
            <a:ext cx="9144000" cy="6055504"/>
          </a:xfrm>
          <a:prstGeom prst="rect">
            <a:avLst/>
          </a:prstGeom>
        </p:spPr>
        <p:txBody>
          <a:bodyPr wrap="square">
            <a:spAutoFit/>
          </a:bodyPr>
          <a:lstStyle/>
          <a:p>
            <a:pPr lvl="0" algn="just">
              <a:lnSpc>
                <a:spcPct val="115000"/>
              </a:lnSpc>
            </a:pPr>
            <a:r>
              <a:rPr lang="es-MX" b="1" i="1" dirty="0">
                <a:solidFill>
                  <a:srgbClr val="000000"/>
                </a:solidFill>
                <a:latin typeface="Gotham Book"/>
                <a:ea typeface="Calibri"/>
                <a:cs typeface="Times New Roman"/>
              </a:rPr>
              <a:t>Medidas de adaptación en Salud</a:t>
            </a:r>
          </a:p>
          <a:p>
            <a:pPr marL="342900" lvl="0" indent="-342900" algn="just">
              <a:lnSpc>
                <a:spcPct val="115000"/>
              </a:lnSpc>
              <a:buFont typeface="+mj-lt"/>
              <a:buAutoNum type="arabicPeriod" startAt="9"/>
            </a:pPr>
            <a:endParaRPr lang="es-MX" sz="800" dirty="0">
              <a:solidFill>
                <a:prstClr val="black"/>
              </a:solidFill>
              <a:ea typeface="Calibri"/>
              <a:cs typeface="Times New Roman"/>
            </a:endParaRPr>
          </a:p>
          <a:p>
            <a:pPr marL="342900" lvl="0" indent="-342900" algn="just">
              <a:lnSpc>
                <a:spcPct val="120000"/>
              </a:lnSpc>
              <a:buFont typeface="Wingdings" panose="05000000000000000000" pitchFamily="2" charset="2"/>
              <a:buChar char="q"/>
            </a:pPr>
            <a:r>
              <a:rPr lang="es-MX" sz="1600" dirty="0">
                <a:solidFill>
                  <a:prstClr val="black"/>
                </a:solidFill>
                <a:latin typeface="Gotham Book"/>
                <a:ea typeface="Calibri"/>
                <a:cs typeface="Times New Roman"/>
              </a:rPr>
              <a:t>Establecimiento de un </a:t>
            </a:r>
            <a:r>
              <a:rPr lang="es-MX" sz="1600" i="1" dirty="0">
                <a:solidFill>
                  <a:srgbClr val="FF6600"/>
                </a:solidFill>
                <a:latin typeface="Gotham Book"/>
                <a:ea typeface="Calibri"/>
                <a:cs typeface="Times New Roman"/>
              </a:rPr>
              <a:t>sistema de vigilancia de calidad del aire y de alerta temprana a la población ante situaciones de incremento de los niveles de </a:t>
            </a:r>
            <a:r>
              <a:rPr lang="es-MX" sz="1600" i="1" dirty="0" err="1">
                <a:solidFill>
                  <a:srgbClr val="FF6600"/>
                </a:solidFill>
                <a:latin typeface="Gotham Book"/>
                <a:ea typeface="Calibri"/>
                <a:cs typeface="Times New Roman"/>
              </a:rPr>
              <a:t>aeroalérgenos</a:t>
            </a:r>
            <a:r>
              <a:rPr lang="es-MX" sz="1600" i="1" dirty="0">
                <a:solidFill>
                  <a:srgbClr val="FF6600"/>
                </a:solidFill>
                <a:latin typeface="Gotham Book"/>
                <a:ea typeface="Calibri"/>
                <a:cs typeface="Times New Roman"/>
              </a:rPr>
              <a:t>, polen o esporas, incluyendo información meteorológica y de contaminación atmosférica. </a:t>
            </a:r>
            <a:endParaRPr lang="es-MX" sz="1600" i="1" dirty="0">
              <a:solidFill>
                <a:srgbClr val="FF6600"/>
              </a:solidFill>
              <a:ea typeface="Calibri"/>
              <a:cs typeface="Times New Roman"/>
            </a:endParaRPr>
          </a:p>
          <a:p>
            <a:pPr marL="342900" lvl="0" indent="-342900" algn="just">
              <a:lnSpc>
                <a:spcPct val="120000"/>
              </a:lnSpc>
              <a:buFont typeface="Wingdings" panose="05000000000000000000" pitchFamily="2" charset="2"/>
              <a:buChar char="q"/>
            </a:pPr>
            <a:r>
              <a:rPr lang="es-MX" sz="1600" dirty="0">
                <a:solidFill>
                  <a:prstClr val="black"/>
                </a:solidFill>
                <a:latin typeface="Gotham Book"/>
                <a:ea typeface="Calibri"/>
                <a:cs typeface="Times New Roman"/>
              </a:rPr>
              <a:t>Considerar la participación ciudadana, para fomentar el desarrollo de una concientización en salud y calidad del aire ya que los problemas de salud de naturaleza ambiental están conectados con los patrones sociales de desarrollo.</a:t>
            </a:r>
            <a:endParaRPr lang="es-MX" sz="1600" dirty="0">
              <a:solidFill>
                <a:prstClr val="black"/>
              </a:solidFill>
              <a:ea typeface="Calibri"/>
              <a:cs typeface="Times New Roman"/>
            </a:endParaRPr>
          </a:p>
          <a:p>
            <a:pPr marL="342900" lvl="0" indent="-342900" algn="just">
              <a:lnSpc>
                <a:spcPct val="120000"/>
              </a:lnSpc>
              <a:buFont typeface="Wingdings" panose="05000000000000000000" pitchFamily="2" charset="2"/>
              <a:buChar char="q"/>
            </a:pPr>
            <a:r>
              <a:rPr lang="es-MX" sz="1600" dirty="0">
                <a:solidFill>
                  <a:prstClr val="black"/>
                </a:solidFill>
                <a:latin typeface="Gotham Book"/>
                <a:ea typeface="Calibri"/>
                <a:cs typeface="Times New Roman"/>
              </a:rPr>
              <a:t>Fomentar cambios importantes en los estilos de vida que afectan a amplios sectores de la población. </a:t>
            </a:r>
          </a:p>
          <a:p>
            <a:pPr lvl="0" algn="just">
              <a:lnSpc>
                <a:spcPct val="120000"/>
              </a:lnSpc>
            </a:pPr>
            <a:r>
              <a:rPr lang="es-MX" b="1" i="1" dirty="0">
                <a:solidFill>
                  <a:prstClr val="black"/>
                </a:solidFill>
                <a:ea typeface="Calibri"/>
                <a:cs typeface="Times New Roman"/>
              </a:rPr>
              <a:t>Medidas de adaptación aplicadas por otros sectores</a:t>
            </a:r>
          </a:p>
          <a:p>
            <a:pPr lvl="0" algn="just">
              <a:lnSpc>
                <a:spcPct val="120000"/>
              </a:lnSpc>
            </a:pPr>
            <a:endParaRPr lang="es-MX" sz="800" b="1" i="1" dirty="0">
              <a:solidFill>
                <a:prstClr val="black"/>
              </a:solidFill>
              <a:ea typeface="Calibri"/>
              <a:cs typeface="Times New Roman"/>
            </a:endParaRPr>
          </a:p>
          <a:p>
            <a:pPr marL="342900" lvl="0" indent="-342900" algn="just">
              <a:lnSpc>
                <a:spcPct val="120000"/>
              </a:lnSpc>
              <a:buFont typeface="Wingdings" panose="05000000000000000000" pitchFamily="2" charset="2"/>
              <a:buChar char="q"/>
            </a:pPr>
            <a:r>
              <a:rPr lang="es-MX" sz="1600" dirty="0">
                <a:solidFill>
                  <a:prstClr val="black"/>
                </a:solidFill>
                <a:ea typeface="Calibri"/>
                <a:cs typeface="Times New Roman"/>
              </a:rPr>
              <a:t>A nivel federal, hay varios programas innovadores enfocados en las respuestas a desastres y prevención, desarrollo urbano sustentable y adaptación de hogares rurales, tales como:</a:t>
            </a:r>
          </a:p>
          <a:p>
            <a:pPr marL="342900" lvl="0" indent="-342900" algn="just">
              <a:lnSpc>
                <a:spcPct val="120000"/>
              </a:lnSpc>
              <a:buFont typeface="Wingdings" panose="05000000000000000000" pitchFamily="2" charset="2"/>
              <a:buChar char="q"/>
            </a:pPr>
            <a:r>
              <a:rPr lang="es-MX" sz="1600" dirty="0">
                <a:solidFill>
                  <a:srgbClr val="FF6600"/>
                </a:solidFill>
                <a:ea typeface="Calibri"/>
                <a:cs typeface="Times New Roman"/>
              </a:rPr>
              <a:t>Programa de Empleo Temporal Inmediato (</a:t>
            </a:r>
            <a:r>
              <a:rPr lang="es-MX" sz="1600" dirty="0" err="1">
                <a:solidFill>
                  <a:srgbClr val="FF6600"/>
                </a:solidFill>
                <a:ea typeface="Calibri"/>
                <a:cs typeface="Times New Roman"/>
              </a:rPr>
              <a:t>PETi</a:t>
            </a:r>
            <a:r>
              <a:rPr lang="es-MX" sz="1600" dirty="0">
                <a:solidFill>
                  <a:srgbClr val="FF6600"/>
                </a:solidFill>
                <a:ea typeface="Calibri"/>
                <a:cs typeface="Times New Roman"/>
              </a:rPr>
              <a:t>) </a:t>
            </a:r>
            <a:r>
              <a:rPr lang="es-MX" sz="1600" dirty="0">
                <a:solidFill>
                  <a:prstClr val="black"/>
                </a:solidFill>
                <a:ea typeface="Calibri"/>
                <a:cs typeface="Times New Roman"/>
              </a:rPr>
              <a:t>de la Secretaría de Desarrollo Social (SEDESOL) y el </a:t>
            </a:r>
            <a:r>
              <a:rPr lang="es-MX" sz="1600" dirty="0">
                <a:solidFill>
                  <a:srgbClr val="FF6600"/>
                </a:solidFill>
                <a:ea typeface="Calibri"/>
                <a:cs typeface="Times New Roman"/>
              </a:rPr>
              <a:t>Programa de Prevención y Manejo de Riesgos de la Secretaría de Agricultura (SAGARPA), </a:t>
            </a:r>
            <a:r>
              <a:rPr lang="es-MX" sz="1600" dirty="0">
                <a:solidFill>
                  <a:prstClr val="black"/>
                </a:solidFill>
                <a:ea typeface="Calibri"/>
                <a:cs typeface="Times New Roman"/>
              </a:rPr>
              <a:t>se consolidaron aún más con el Préstamo para Políticas de Desarrollo (PPD) aprobado en marzo de 2012 sobre Fortalecimiento de la Resiliencia Social al Cambio Climático. </a:t>
            </a:r>
          </a:p>
          <a:p>
            <a:pPr marL="342900" lvl="0" indent="-342900" algn="just">
              <a:lnSpc>
                <a:spcPct val="120000"/>
              </a:lnSpc>
              <a:buFont typeface="Wingdings" panose="05000000000000000000" pitchFamily="2" charset="2"/>
              <a:buChar char="q"/>
            </a:pPr>
            <a:r>
              <a:rPr lang="es-MX" sz="1600" dirty="0">
                <a:solidFill>
                  <a:srgbClr val="FF6600"/>
                </a:solidFill>
                <a:ea typeface="Calibri"/>
                <a:cs typeface="Times New Roman"/>
              </a:rPr>
              <a:t>Programas de transferencias monetarias condicionadas (TMC) </a:t>
            </a:r>
            <a:r>
              <a:rPr lang="es-MX" sz="1600" dirty="0">
                <a:solidFill>
                  <a:prstClr val="black"/>
                </a:solidFill>
                <a:ea typeface="Calibri"/>
                <a:cs typeface="Times New Roman"/>
              </a:rPr>
              <a:t>como Oportunidades, aunque no están diseñados para atender desastres naturales, ayudan a reducir el impacto negativo de los choques climáticos (inundaciones y sequías) en el ingreso de los hogares</a:t>
            </a:r>
            <a:r>
              <a:rPr lang="es-MX" sz="1600" dirty="0" smtClean="0">
                <a:solidFill>
                  <a:prstClr val="black"/>
                </a:solidFill>
                <a:ea typeface="Calibri"/>
                <a:cs typeface="Times New Roman"/>
              </a:rPr>
              <a:t>.</a:t>
            </a:r>
            <a:endParaRPr lang="es-MX" sz="1600" dirty="0">
              <a:solidFill>
                <a:prstClr val="black"/>
              </a:solidFill>
              <a:ea typeface="Calibri"/>
              <a:cs typeface="Times New Roman"/>
            </a:endParaRPr>
          </a:p>
        </p:txBody>
      </p:sp>
    </p:spTree>
    <p:extLst>
      <p:ext uri="{BB962C8B-B14F-4D97-AF65-F5344CB8AC3E}">
        <p14:creationId xmlns:p14="http://schemas.microsoft.com/office/powerpoint/2010/main" val="3611096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23528" y="2276872"/>
            <a:ext cx="8640960" cy="1362075"/>
          </a:xfrm>
        </p:spPr>
        <p:txBody>
          <a:bodyPr/>
          <a:lstStyle/>
          <a:p>
            <a:pPr algn="ctr"/>
            <a:r>
              <a:rPr lang="es-MX" sz="4800" cap="none" dirty="0" smtClean="0">
                <a:solidFill>
                  <a:schemeClr val="tx2"/>
                </a:solidFill>
                <a:latin typeface="Arial Narrow" pitchFamily="34" charset="0"/>
              </a:rPr>
              <a:t>Situación de Cambio Climático </a:t>
            </a:r>
            <a:r>
              <a:rPr lang="es-MX" sz="4800" cap="none" dirty="0" err="1" smtClean="0">
                <a:solidFill>
                  <a:schemeClr val="tx2"/>
                </a:solidFill>
                <a:latin typeface="Arial Narrow" pitchFamily="34" charset="0"/>
              </a:rPr>
              <a:t>sociado</a:t>
            </a:r>
            <a:r>
              <a:rPr lang="es-MX" sz="4800" cap="none" dirty="0" smtClean="0">
                <a:solidFill>
                  <a:schemeClr val="tx2"/>
                </a:solidFill>
                <a:latin typeface="Arial Narrow" pitchFamily="34" charset="0"/>
              </a:rPr>
              <a:t> a Salud en el Estado de Colima</a:t>
            </a:r>
            <a:endParaRPr lang="es-MX" sz="4800" cap="none" dirty="0">
              <a:solidFill>
                <a:schemeClr val="tx2"/>
              </a:solidFill>
              <a:latin typeface="Arial Narrow" pitchFamily="34" charset="0"/>
            </a:endParaRPr>
          </a:p>
        </p:txBody>
      </p:sp>
      <p:sp>
        <p:nvSpPr>
          <p:cNvPr id="4" name="3 Marcador de número de diapositiva"/>
          <p:cNvSpPr>
            <a:spLocks noGrp="1"/>
          </p:cNvSpPr>
          <p:nvPr>
            <p:ph type="sldNum" sz="quarter" idx="12"/>
          </p:nvPr>
        </p:nvSpPr>
        <p:spPr>
          <a:xfrm>
            <a:off x="6588224" y="6309320"/>
            <a:ext cx="2133600" cy="365125"/>
          </a:xfrm>
        </p:spPr>
        <p:txBody>
          <a:bodyPr/>
          <a:lstStyle/>
          <a:p>
            <a:pPr>
              <a:defRPr/>
            </a:pPr>
            <a:fld id="{460F3264-B79C-4819-998B-40F3102721F1}" type="slidenum">
              <a:rPr lang="es-MX" smtClean="0">
                <a:solidFill>
                  <a:prstClr val="black">
                    <a:tint val="75000"/>
                  </a:prstClr>
                </a:solidFill>
              </a:rPr>
              <a:pPr>
                <a:defRPr/>
              </a:pPr>
              <a:t>29</a:t>
            </a:fld>
            <a:endParaRPr lang="es-MX">
              <a:solidFill>
                <a:prstClr val="black">
                  <a:tint val="75000"/>
                </a:prstClr>
              </a:solidFill>
            </a:endParaRPr>
          </a:p>
        </p:txBody>
      </p:sp>
    </p:spTree>
    <p:extLst>
      <p:ext uri="{BB962C8B-B14F-4D97-AF65-F5344CB8AC3E}">
        <p14:creationId xmlns:p14="http://schemas.microsoft.com/office/powerpoint/2010/main" val="3156549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bn0.google.com/images?q=tbn:aojTDVM0mwlwuM:http://www.icnelia.com/FOTOS/expo030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69186"/>
            <a:ext cx="1943101"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6" descr="http://tbn0.google.com/images?q=tbn:Kdf8_3Om1ZByHM:http://www.prensa.nurr.ula.ve/Imagenes/foto_museo_ninos_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6" y="2154711"/>
            <a:ext cx="19431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descr="http://tbn0.google.com/images?q=tbn:cK1EZsQOwOwxKM:http://www.bo.ird.fr/ToxBol/esp/images/c32a.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1126" y="5286375"/>
            <a:ext cx="1764778" cy="153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descr="http://tbn0.google.com/images?q=tbn:ej3W8IIBK1AEnM:http://www.lorca.es/notasPrensaIMG/29-05-07%2520exposici%C3%B3n%2520escuela%2520artes%2520pl%C3%A1sticas%2520001.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46" y="5286376"/>
            <a:ext cx="2040295" cy="153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2" descr="http://tbn0.google.com/images?q=tbn:nC92j1nSCWO7EM:http://www.unl.edu.ar/noticias/fotos/Alto_Verde_-_web.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43738" y="5286375"/>
            <a:ext cx="21002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6" descr="http://tbn0.google.com/images?q=tbn:JBBv4dVqCdiWQM:http://bp3.blogger.com/_Fyh85SDwjSM/Rp44SUQSaEI/AAAAAAAAAGw/JYUNa2SNwmo/s320/conviviencia%2Bcon%2Bni%C3%B1os%2B2.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0" y="2184873"/>
            <a:ext cx="2286000" cy="148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8" descr="http://tbn0.google.com/images?q=tbn:pWx-upPixFCNZM:http://www.tribunalatina.com/peru/img2/TrabInfPeru.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0" y="3670301"/>
            <a:ext cx="2286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 descr="ninos_plom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43563" y="5286375"/>
            <a:ext cx="14001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3" descr="lateja_ambiente-3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00250" y="5286375"/>
            <a:ext cx="1920875" cy="153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2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07904" y="3082926"/>
            <a:ext cx="1443038" cy="11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número de diapositiva"/>
          <p:cNvSpPr>
            <a:spLocks noGrp="1"/>
          </p:cNvSpPr>
          <p:nvPr>
            <p:ph type="sldNum" sz="quarter" idx="12"/>
          </p:nvPr>
        </p:nvSpPr>
        <p:spPr/>
        <p:txBody>
          <a:bodyPr/>
          <a:lstStyle/>
          <a:p>
            <a:pPr>
              <a:defRPr/>
            </a:pPr>
            <a:fld id="{460F3264-B79C-4819-998B-40F3102721F1}" type="slidenum">
              <a:rPr lang="es-MX" smtClean="0">
                <a:solidFill>
                  <a:prstClr val="black">
                    <a:tint val="75000"/>
                  </a:prstClr>
                </a:solidFill>
              </a:rPr>
              <a:pPr>
                <a:defRPr/>
              </a:pPr>
              <a:t>3</a:t>
            </a:fld>
            <a:endParaRPr lang="es-MX">
              <a:solidFill>
                <a:prstClr val="black">
                  <a:tint val="75000"/>
                </a:prstClr>
              </a:solidFill>
            </a:endParaRPr>
          </a:p>
        </p:txBody>
      </p:sp>
      <p:sp>
        <p:nvSpPr>
          <p:cNvPr id="2" name="1 Rectángulo"/>
          <p:cNvSpPr/>
          <p:nvPr/>
        </p:nvSpPr>
        <p:spPr>
          <a:xfrm>
            <a:off x="3797245" y="116632"/>
            <a:ext cx="1888659" cy="646331"/>
          </a:xfrm>
          <a:prstGeom prst="rect">
            <a:avLst/>
          </a:prstGeom>
        </p:spPr>
        <p:txBody>
          <a:bodyPr wrap="none">
            <a:spAutoFit/>
          </a:bodyPr>
          <a:lstStyle/>
          <a:p>
            <a:r>
              <a:rPr lang="es-MX" sz="3600" b="1" dirty="0">
                <a:solidFill>
                  <a:srgbClr val="1F497D"/>
                </a:solidFill>
                <a:latin typeface="Arial Narrow" pitchFamily="34" charset="0"/>
                <a:ea typeface="+mj-ea"/>
                <a:cs typeface="+mj-cs"/>
              </a:rPr>
              <a:t>Situación</a:t>
            </a:r>
            <a:endParaRPr lang="es-MX" dirty="0"/>
          </a:p>
        </p:txBody>
      </p:sp>
      <p:sp>
        <p:nvSpPr>
          <p:cNvPr id="4" name="3 Rectángulo"/>
          <p:cNvSpPr/>
          <p:nvPr/>
        </p:nvSpPr>
        <p:spPr>
          <a:xfrm>
            <a:off x="467544" y="762963"/>
            <a:ext cx="8347844" cy="1426031"/>
          </a:xfrm>
          <a:prstGeom prst="rect">
            <a:avLst/>
          </a:prstGeom>
        </p:spPr>
        <p:txBody>
          <a:bodyPr wrap="square">
            <a:spAutoFit/>
          </a:bodyPr>
          <a:lstStyle/>
          <a:p>
            <a:pPr lvl="0" algn="ctr" eaLnBrk="0" fontAlgn="base" hangingPunct="0">
              <a:lnSpc>
                <a:spcPts val="2600"/>
              </a:lnSpc>
              <a:spcBef>
                <a:spcPts val="300"/>
              </a:spcBef>
              <a:spcAft>
                <a:spcPts val="300"/>
              </a:spcAft>
            </a:pPr>
            <a:r>
              <a:rPr lang="es-ES" sz="2000" b="1" dirty="0">
                <a:solidFill>
                  <a:prstClr val="black"/>
                </a:solidFill>
                <a:latin typeface="Arial Narrow" panose="020B0606020202030204" pitchFamily="34" charset="0"/>
              </a:rPr>
              <a:t>México es un país que por su ubicación geográfica y distribución de población a lo largo y ancho de su territorio, el cambio climático incidirá de manera directa e inmediata  sobre varios de los </a:t>
            </a:r>
            <a:r>
              <a:rPr lang="es-ES" sz="2000" b="1" dirty="0">
                <a:solidFill>
                  <a:srgbClr val="F79646">
                    <a:lumMod val="75000"/>
                  </a:srgbClr>
                </a:solidFill>
                <a:latin typeface="Arial Narrow" panose="020B0606020202030204" pitchFamily="34" charset="0"/>
              </a:rPr>
              <a:t>determinantes importantes para la salud humana </a:t>
            </a:r>
            <a:r>
              <a:rPr lang="es-ES" sz="2000" b="1" dirty="0">
                <a:solidFill>
                  <a:prstClr val="black"/>
                </a:solidFill>
                <a:latin typeface="Arial Narrow" panose="020B0606020202030204" pitchFamily="34" charset="0"/>
              </a:rPr>
              <a:t>(</a:t>
            </a:r>
            <a:r>
              <a:rPr lang="es-ES" sz="2000" b="1" dirty="0">
                <a:solidFill>
                  <a:srgbClr val="F79646">
                    <a:lumMod val="75000"/>
                  </a:srgbClr>
                </a:solidFill>
                <a:latin typeface="Arial Narrow" panose="020B0606020202030204" pitchFamily="34" charset="0"/>
              </a:rPr>
              <a:t>aire, agua, suelo, alimentos y equilibrio de ecosistemas</a:t>
            </a:r>
            <a:r>
              <a:rPr lang="es-ES" sz="2000" b="1" dirty="0">
                <a:solidFill>
                  <a:prstClr val="black"/>
                </a:solidFill>
                <a:latin typeface="Arial Narrow" panose="020B0606020202030204" pitchFamily="34" charset="0"/>
              </a:rPr>
              <a:t>).</a:t>
            </a:r>
          </a:p>
        </p:txBody>
      </p:sp>
    </p:spTree>
    <p:extLst>
      <p:ext uri="{BB962C8B-B14F-4D97-AF65-F5344CB8AC3E}">
        <p14:creationId xmlns:p14="http://schemas.microsoft.com/office/powerpoint/2010/main" val="18311763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Rectángulo"/>
          <p:cNvSpPr/>
          <p:nvPr/>
        </p:nvSpPr>
        <p:spPr>
          <a:xfrm>
            <a:off x="611560" y="476672"/>
            <a:ext cx="7920880" cy="392159"/>
          </a:xfrm>
          <a:prstGeom prst="rect">
            <a:avLst/>
          </a:prstGeom>
        </p:spPr>
        <p:txBody>
          <a:bodyPr wrap="square">
            <a:spAutoFit/>
          </a:bodyPr>
          <a:lstStyle/>
          <a:p>
            <a:pPr algn="just">
              <a:lnSpc>
                <a:spcPct val="115000"/>
              </a:lnSpc>
              <a:spcBef>
                <a:spcPts val="1000"/>
              </a:spcBef>
            </a:pPr>
            <a:endParaRPr lang="es-MX" dirty="0">
              <a:solidFill>
                <a:prstClr val="black"/>
              </a:solidFill>
              <a:ea typeface="Calibri"/>
              <a:cs typeface="Times New Roman"/>
            </a:endParaRPr>
          </a:p>
        </p:txBody>
      </p:sp>
      <p:pic>
        <p:nvPicPr>
          <p:cNvPr id="3" name="2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604"/>
            <a:ext cx="2051720" cy="1435588"/>
          </a:xfrm>
          <a:prstGeom prst="rect">
            <a:avLst/>
          </a:prstGeom>
          <a:noFill/>
        </p:spPr>
      </p:pic>
      <p:sp>
        <p:nvSpPr>
          <p:cNvPr id="5" name="4 Rectángulo"/>
          <p:cNvSpPr/>
          <p:nvPr/>
        </p:nvSpPr>
        <p:spPr>
          <a:xfrm>
            <a:off x="109571" y="1585145"/>
            <a:ext cx="9036496" cy="4093428"/>
          </a:xfrm>
          <a:prstGeom prst="rect">
            <a:avLst/>
          </a:prstGeom>
        </p:spPr>
        <p:txBody>
          <a:bodyPr wrap="square">
            <a:spAutoFit/>
          </a:bodyPr>
          <a:lstStyle/>
          <a:p>
            <a:pPr marL="342900" indent="-342900">
              <a:buFont typeface="Wingdings" panose="05000000000000000000" pitchFamily="2" charset="2"/>
              <a:buChar char="q"/>
            </a:pPr>
            <a:r>
              <a:rPr lang="es-MX" sz="2000" dirty="0" smtClean="0">
                <a:latin typeface="Arial" panose="020B0604020202020204" pitchFamily="34" charset="0"/>
                <a:cs typeface="Arial" panose="020B0604020202020204" pitchFamily="34" charset="0"/>
              </a:rPr>
              <a:t>Enfermedades </a:t>
            </a:r>
            <a:r>
              <a:rPr lang="es-MX" sz="2000" dirty="0">
                <a:latin typeface="Arial" panose="020B0604020202020204" pitchFamily="34" charset="0"/>
                <a:cs typeface="Arial" panose="020B0604020202020204" pitchFamily="34" charset="0"/>
              </a:rPr>
              <a:t>infecciosas </a:t>
            </a:r>
            <a:r>
              <a:rPr lang="es-MX" sz="2000" dirty="0">
                <a:solidFill>
                  <a:srgbClr val="FF6600"/>
                </a:solidFill>
                <a:latin typeface="Arial" panose="020B0604020202020204" pitchFamily="34" charset="0"/>
                <a:cs typeface="Arial" panose="020B0604020202020204" pitchFamily="34" charset="0"/>
              </a:rPr>
              <a:t>respiratorias agudas </a:t>
            </a:r>
            <a:r>
              <a:rPr lang="es-MX" sz="2000" dirty="0">
                <a:latin typeface="Arial" panose="020B0604020202020204" pitchFamily="34" charset="0"/>
                <a:cs typeface="Arial" panose="020B0604020202020204" pitchFamily="34" charset="0"/>
              </a:rPr>
              <a:t>transmitidas por el </a:t>
            </a:r>
            <a:r>
              <a:rPr lang="es-MX" sz="2000" dirty="0" smtClean="0">
                <a:latin typeface="Arial" panose="020B0604020202020204" pitchFamily="34" charset="0"/>
                <a:cs typeface="Arial" panose="020B0604020202020204" pitchFamily="34" charset="0"/>
              </a:rPr>
              <a:t>aire.</a:t>
            </a:r>
            <a:endParaRPr lang="es-MX"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s-MX" sz="2000" dirty="0" smtClean="0">
                <a:latin typeface="Arial" panose="020B0604020202020204" pitchFamily="34" charset="0"/>
                <a:cs typeface="Arial" panose="020B0604020202020204" pitchFamily="34" charset="0"/>
              </a:rPr>
              <a:t>Enfermedades </a:t>
            </a:r>
            <a:r>
              <a:rPr lang="es-MX" sz="2000" dirty="0">
                <a:solidFill>
                  <a:srgbClr val="FF6600"/>
                </a:solidFill>
                <a:latin typeface="Arial" panose="020B0604020202020204" pitchFamily="34" charset="0"/>
                <a:cs typeface="Arial" panose="020B0604020202020204" pitchFamily="34" charset="0"/>
              </a:rPr>
              <a:t>infecciosas gastrointestinales </a:t>
            </a:r>
            <a:r>
              <a:rPr lang="es-MX" sz="2000" dirty="0">
                <a:latin typeface="Arial" panose="020B0604020202020204" pitchFamily="34" charset="0"/>
                <a:cs typeface="Arial" panose="020B0604020202020204" pitchFamily="34" charset="0"/>
              </a:rPr>
              <a:t>por consumo de alimentos </a:t>
            </a:r>
            <a:r>
              <a:rPr lang="es-MX" sz="2000" dirty="0" smtClean="0">
                <a:latin typeface="Arial" panose="020B0604020202020204" pitchFamily="34" charset="0"/>
                <a:cs typeface="Arial" panose="020B0604020202020204" pitchFamily="34" charset="0"/>
              </a:rPr>
              <a:t>contaminados.</a:t>
            </a:r>
            <a:endParaRPr lang="es-MX"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s-MX" sz="2000" dirty="0" smtClean="0">
                <a:latin typeface="Arial" panose="020B0604020202020204" pitchFamily="34" charset="0"/>
                <a:cs typeface="Arial" panose="020B0604020202020204" pitchFamily="34" charset="0"/>
              </a:rPr>
              <a:t>Enfermedades </a:t>
            </a:r>
            <a:r>
              <a:rPr lang="es-MX" sz="2000" dirty="0">
                <a:solidFill>
                  <a:srgbClr val="FF6600"/>
                </a:solidFill>
                <a:latin typeface="Arial" panose="020B0604020202020204" pitchFamily="34" charset="0"/>
                <a:cs typeface="Arial" panose="020B0604020202020204" pitchFamily="34" charset="0"/>
              </a:rPr>
              <a:t>parasitarias</a:t>
            </a:r>
            <a:r>
              <a:rPr lang="es-MX" sz="2000" dirty="0">
                <a:latin typeface="Arial" panose="020B0604020202020204" pitchFamily="34" charset="0"/>
                <a:cs typeface="Arial" panose="020B0604020202020204" pitchFamily="34" charset="0"/>
              </a:rPr>
              <a:t> asociadas al consumo de agua contaminada</a:t>
            </a:r>
          </a:p>
          <a:p>
            <a:pPr marL="342900" indent="-342900">
              <a:buFont typeface="Wingdings" panose="05000000000000000000" pitchFamily="2" charset="2"/>
              <a:buChar char="q"/>
            </a:pPr>
            <a:r>
              <a:rPr lang="es-MX" sz="2000" dirty="0" smtClean="0">
                <a:latin typeface="Arial" panose="020B0604020202020204" pitchFamily="34" charset="0"/>
                <a:cs typeface="Arial" panose="020B0604020202020204" pitchFamily="34" charset="0"/>
              </a:rPr>
              <a:t>Enfermedades </a:t>
            </a:r>
            <a:r>
              <a:rPr lang="es-MX" sz="2000" dirty="0">
                <a:solidFill>
                  <a:srgbClr val="FF6600"/>
                </a:solidFill>
                <a:latin typeface="Arial" panose="020B0604020202020204" pitchFamily="34" charset="0"/>
                <a:cs typeface="Arial" panose="020B0604020202020204" pitchFamily="34" charset="0"/>
              </a:rPr>
              <a:t>infecciosas transmitidas por vectores</a:t>
            </a:r>
            <a:r>
              <a:rPr lang="es-MX" sz="2000" dirty="0">
                <a:latin typeface="Arial" panose="020B0604020202020204" pitchFamily="34" charset="0"/>
                <a:cs typeface="Arial" panose="020B0604020202020204" pitchFamily="34" charset="0"/>
              </a:rPr>
              <a:t>: dengue, </a:t>
            </a:r>
            <a:r>
              <a:rPr lang="es-MX" sz="2000" dirty="0" err="1">
                <a:latin typeface="Arial" panose="020B0604020202020204" pitchFamily="34" charset="0"/>
                <a:cs typeface="Arial" panose="020B0604020202020204" pitchFamily="34" charset="0"/>
              </a:rPr>
              <a:t>chikungunya</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zika</a:t>
            </a:r>
            <a:r>
              <a:rPr lang="es-MX" sz="2000" dirty="0">
                <a:latin typeface="Arial" panose="020B0604020202020204" pitchFamily="34" charset="0"/>
                <a:cs typeface="Arial" panose="020B0604020202020204" pitchFamily="34" charset="0"/>
              </a:rPr>
              <a:t>, y tripanosomiasis </a:t>
            </a:r>
            <a:r>
              <a:rPr lang="es-MX" sz="2000" dirty="0" smtClean="0">
                <a:latin typeface="Arial" panose="020B0604020202020204" pitchFamily="34" charset="0"/>
                <a:cs typeface="Arial" panose="020B0604020202020204" pitchFamily="34" charset="0"/>
              </a:rPr>
              <a:t>americana.</a:t>
            </a:r>
            <a:endParaRPr lang="es-MX"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s-MX" sz="2000" dirty="0" smtClean="0">
                <a:latin typeface="Arial" panose="020B0604020202020204" pitchFamily="34" charset="0"/>
                <a:cs typeface="Arial" panose="020B0604020202020204" pitchFamily="34" charset="0"/>
              </a:rPr>
              <a:t>Enfermedades </a:t>
            </a:r>
            <a:r>
              <a:rPr lang="es-MX" sz="2000" dirty="0">
                <a:solidFill>
                  <a:srgbClr val="FF6600"/>
                </a:solidFill>
                <a:latin typeface="Arial" panose="020B0604020202020204" pitchFamily="34" charset="0"/>
                <a:cs typeface="Arial" panose="020B0604020202020204" pitchFamily="34" charset="0"/>
              </a:rPr>
              <a:t>no transmisibles </a:t>
            </a:r>
            <a:r>
              <a:rPr lang="es-MX" sz="2000" dirty="0">
                <a:latin typeface="Arial" panose="020B0604020202020204" pitchFamily="34" charset="0"/>
                <a:cs typeface="Arial" panose="020B0604020202020204" pitchFamily="34" charset="0"/>
              </a:rPr>
              <a:t>(alergias, asma, cáncer) asociadas al uso de pesticidas por disminución de productividad </a:t>
            </a:r>
            <a:r>
              <a:rPr lang="es-MX" sz="2000" dirty="0" smtClean="0">
                <a:latin typeface="Arial" panose="020B0604020202020204" pitchFamily="34" charset="0"/>
                <a:cs typeface="Arial" panose="020B0604020202020204" pitchFamily="34" charset="0"/>
              </a:rPr>
              <a:t>agrícola.</a:t>
            </a:r>
            <a:endParaRPr lang="es-MX"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s-MX" sz="2000" dirty="0" smtClean="0">
                <a:latin typeface="Arial" panose="020B0604020202020204" pitchFamily="34" charset="0"/>
                <a:cs typeface="Arial" panose="020B0604020202020204" pitchFamily="34" charset="0"/>
              </a:rPr>
              <a:t>Efectos </a:t>
            </a:r>
            <a:r>
              <a:rPr lang="es-MX" sz="2000" dirty="0">
                <a:latin typeface="Arial" panose="020B0604020202020204" pitchFamily="34" charset="0"/>
                <a:cs typeface="Arial" panose="020B0604020202020204" pitchFamily="34" charset="0"/>
              </a:rPr>
              <a:t>del </a:t>
            </a:r>
            <a:r>
              <a:rPr lang="es-MX" sz="2000" dirty="0">
                <a:solidFill>
                  <a:srgbClr val="FF6600"/>
                </a:solidFill>
                <a:latin typeface="Arial" panose="020B0604020202020204" pitchFamily="34" charset="0"/>
                <a:cs typeface="Arial" panose="020B0604020202020204" pitchFamily="34" charset="0"/>
              </a:rPr>
              <a:t>calor y de la luz </a:t>
            </a:r>
            <a:r>
              <a:rPr lang="es-MX" sz="2000" dirty="0">
                <a:latin typeface="Arial" panose="020B0604020202020204" pitchFamily="34" charset="0"/>
                <a:cs typeface="Arial" panose="020B0604020202020204" pitchFamily="34" charset="0"/>
              </a:rPr>
              <a:t>(i.e. golpe de calor) asociados a eventos de temperatura extremos (i.e. olas de calor</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s-MX" sz="2000" dirty="0" smtClean="0">
                <a:latin typeface="Arial" panose="020B0604020202020204" pitchFamily="34" charset="0"/>
                <a:cs typeface="Arial" panose="020B0604020202020204" pitchFamily="34" charset="0"/>
              </a:rPr>
              <a:t>Enfermedades </a:t>
            </a:r>
            <a:r>
              <a:rPr lang="es-MX" sz="2000" dirty="0">
                <a:solidFill>
                  <a:srgbClr val="FF6600"/>
                </a:solidFill>
                <a:latin typeface="Arial" panose="020B0604020202020204" pitchFamily="34" charset="0"/>
                <a:cs typeface="Arial" panose="020B0604020202020204" pitchFamily="34" charset="0"/>
              </a:rPr>
              <a:t>infecciosas directas </a:t>
            </a:r>
            <a:r>
              <a:rPr lang="es-MX" sz="2000" dirty="0">
                <a:latin typeface="Arial" panose="020B0604020202020204" pitchFamily="34" charset="0"/>
                <a:cs typeface="Arial" panose="020B0604020202020204" pitchFamily="34" charset="0"/>
              </a:rPr>
              <a:t>(</a:t>
            </a:r>
            <a:r>
              <a:rPr lang="es-MX" sz="2000" dirty="0" err="1">
                <a:latin typeface="Arial" panose="020B0604020202020204" pitchFamily="34" charset="0"/>
                <a:cs typeface="Arial" panose="020B0604020202020204" pitchFamily="34" charset="0"/>
              </a:rPr>
              <a:t>e.g</a:t>
            </a:r>
            <a:r>
              <a:rPr lang="es-MX" sz="2000" dirty="0">
                <a:latin typeface="Arial" panose="020B0604020202020204" pitchFamily="34" charset="0"/>
                <a:cs typeface="Arial" panose="020B0604020202020204" pitchFamily="34" charset="0"/>
              </a:rPr>
              <a:t>. respiratorias), parasitosis (</a:t>
            </a:r>
            <a:r>
              <a:rPr lang="es-MX" sz="2000" dirty="0" err="1">
                <a:latin typeface="Arial" panose="020B0604020202020204" pitchFamily="34" charset="0"/>
                <a:cs typeface="Arial" panose="020B0604020202020204" pitchFamily="34" charset="0"/>
              </a:rPr>
              <a:t>e.g</a:t>
            </a:r>
            <a:r>
              <a:rPr lang="es-MX" sz="2000" dirty="0">
                <a:latin typeface="Arial" panose="020B0604020202020204" pitchFamily="34" charset="0"/>
                <a:cs typeface="Arial" panose="020B0604020202020204" pitchFamily="34" charset="0"/>
              </a:rPr>
              <a:t>. agua), vectoriales (</a:t>
            </a:r>
            <a:r>
              <a:rPr lang="es-MX" sz="2000" dirty="0" err="1">
                <a:latin typeface="Arial" panose="020B0604020202020204" pitchFamily="34" charset="0"/>
                <a:cs typeface="Arial" panose="020B0604020202020204" pitchFamily="34" charset="0"/>
              </a:rPr>
              <a:t>e.g</a:t>
            </a:r>
            <a:r>
              <a:rPr lang="es-MX" sz="2000" dirty="0">
                <a:latin typeface="Arial" panose="020B0604020202020204" pitchFamily="34" charset="0"/>
                <a:cs typeface="Arial" panose="020B0604020202020204" pitchFamily="34" charset="0"/>
              </a:rPr>
              <a:t>. leptospirosis), y </a:t>
            </a:r>
            <a:r>
              <a:rPr lang="es-MX" sz="2000" dirty="0">
                <a:solidFill>
                  <a:srgbClr val="FF6600"/>
                </a:solidFill>
                <a:latin typeface="Arial" panose="020B0604020202020204" pitchFamily="34" charset="0"/>
                <a:cs typeface="Arial" panose="020B0604020202020204" pitchFamily="34" charset="0"/>
              </a:rPr>
              <a:t>síntomas postraumáticos</a:t>
            </a:r>
            <a:r>
              <a:rPr lang="es-MX" sz="2000" dirty="0">
                <a:latin typeface="Arial" panose="020B0604020202020204" pitchFamily="34" charset="0"/>
                <a:cs typeface="Arial" panose="020B0604020202020204" pitchFamily="34" charset="0"/>
              </a:rPr>
              <a:t>, asociados a eventos extremos (i.e. huracanes e inundaciones</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p:txBody>
      </p:sp>
      <p:sp>
        <p:nvSpPr>
          <p:cNvPr id="6" name="5 Rectángulo"/>
          <p:cNvSpPr/>
          <p:nvPr/>
        </p:nvSpPr>
        <p:spPr>
          <a:xfrm>
            <a:off x="2051720" y="188641"/>
            <a:ext cx="7272808" cy="461665"/>
          </a:xfrm>
          <a:prstGeom prst="rect">
            <a:avLst/>
          </a:prstGeom>
        </p:spPr>
        <p:txBody>
          <a:bodyPr wrap="square">
            <a:spAutoFit/>
          </a:bodyPr>
          <a:lstStyle/>
          <a:p>
            <a:pPr lvl="0"/>
            <a:r>
              <a:rPr lang="es-MX" sz="2400" b="1" i="1" dirty="0" smtClean="0">
                <a:solidFill>
                  <a:prstClr val="black"/>
                </a:solidFill>
              </a:rPr>
              <a:t>Padecimientos  y problemáticas en el </a:t>
            </a:r>
            <a:r>
              <a:rPr lang="es-MX" sz="2400" b="1" i="1" dirty="0">
                <a:solidFill>
                  <a:prstClr val="black"/>
                </a:solidFill>
              </a:rPr>
              <a:t>Estado de </a:t>
            </a:r>
            <a:r>
              <a:rPr lang="es-MX" sz="2400" b="1" i="1" dirty="0" smtClean="0">
                <a:solidFill>
                  <a:prstClr val="black"/>
                </a:solidFill>
              </a:rPr>
              <a:t>Colima</a:t>
            </a:r>
            <a:endParaRPr lang="es-MX" dirty="0">
              <a:solidFill>
                <a:prstClr val="black"/>
              </a:solidFill>
            </a:endParaRPr>
          </a:p>
        </p:txBody>
      </p:sp>
    </p:spTree>
    <p:extLst>
      <p:ext uri="{BB962C8B-B14F-4D97-AF65-F5344CB8AC3E}">
        <p14:creationId xmlns:p14="http://schemas.microsoft.com/office/powerpoint/2010/main" val="2033245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Rectángulo"/>
          <p:cNvSpPr/>
          <p:nvPr/>
        </p:nvSpPr>
        <p:spPr>
          <a:xfrm>
            <a:off x="611560" y="476672"/>
            <a:ext cx="7920880" cy="392159"/>
          </a:xfrm>
          <a:prstGeom prst="rect">
            <a:avLst/>
          </a:prstGeom>
        </p:spPr>
        <p:txBody>
          <a:bodyPr wrap="square">
            <a:spAutoFit/>
          </a:bodyPr>
          <a:lstStyle/>
          <a:p>
            <a:pPr algn="just">
              <a:lnSpc>
                <a:spcPct val="115000"/>
              </a:lnSpc>
              <a:spcBef>
                <a:spcPts val="1000"/>
              </a:spcBef>
            </a:pPr>
            <a:endParaRPr lang="es-MX" dirty="0">
              <a:solidFill>
                <a:prstClr val="black"/>
              </a:solidFill>
              <a:ea typeface="Calibri"/>
              <a:cs typeface="Times New Roman"/>
            </a:endParaRPr>
          </a:p>
        </p:txBody>
      </p:sp>
      <p:pic>
        <p:nvPicPr>
          <p:cNvPr id="3" name="Picture 82"/>
          <p:cNvPicPr/>
          <p:nvPr/>
        </p:nvPicPr>
        <p:blipFill>
          <a:blip r:embed="rId2">
            <a:extLst>
              <a:ext uri="{28A0092B-C50C-407E-A947-70E740481C1C}">
                <a14:useLocalDpi xmlns:a14="http://schemas.microsoft.com/office/drawing/2010/main" val="0"/>
              </a:ext>
            </a:extLst>
          </a:blip>
          <a:stretch>
            <a:fillRect/>
          </a:stretch>
        </p:blipFill>
        <p:spPr>
          <a:xfrm>
            <a:off x="0" y="1196752"/>
            <a:ext cx="9144000" cy="5661248"/>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9584"/>
            <a:ext cx="23050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627784" y="273881"/>
            <a:ext cx="6264696" cy="1200329"/>
          </a:xfrm>
          <a:prstGeom prst="rect">
            <a:avLst/>
          </a:prstGeom>
        </p:spPr>
        <p:txBody>
          <a:bodyPr wrap="square">
            <a:spAutoFit/>
          </a:bodyPr>
          <a:lstStyle/>
          <a:p>
            <a:r>
              <a:rPr lang="es-MX" sz="2400" b="1" i="1" dirty="0">
                <a:solidFill>
                  <a:prstClr val="black"/>
                </a:solidFill>
              </a:rPr>
              <a:t>Proyecciones a futuro de la probabilidad de ocurrencia de huracanes en la costa del Pacífico (azul) y en el resto de México (rojo).</a:t>
            </a:r>
          </a:p>
        </p:txBody>
      </p:sp>
    </p:spTree>
    <p:extLst>
      <p:ext uri="{BB962C8B-B14F-4D97-AF65-F5344CB8AC3E}">
        <p14:creationId xmlns:p14="http://schemas.microsoft.com/office/powerpoint/2010/main" val="2028973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Rectángulo"/>
          <p:cNvSpPr/>
          <p:nvPr/>
        </p:nvSpPr>
        <p:spPr>
          <a:xfrm>
            <a:off x="611560" y="476672"/>
            <a:ext cx="7920880" cy="392159"/>
          </a:xfrm>
          <a:prstGeom prst="rect">
            <a:avLst/>
          </a:prstGeom>
        </p:spPr>
        <p:txBody>
          <a:bodyPr wrap="square">
            <a:spAutoFit/>
          </a:bodyPr>
          <a:lstStyle/>
          <a:p>
            <a:pPr algn="just">
              <a:lnSpc>
                <a:spcPct val="115000"/>
              </a:lnSpc>
              <a:spcBef>
                <a:spcPts val="1000"/>
              </a:spcBef>
            </a:pPr>
            <a:endParaRPr lang="es-MX" dirty="0">
              <a:solidFill>
                <a:prstClr val="black"/>
              </a:solidFill>
              <a:ea typeface="Calibri"/>
              <a:cs typeface="Times New Roman"/>
            </a:endParaRPr>
          </a:p>
        </p:txBody>
      </p:sp>
      <p:sp>
        <p:nvSpPr>
          <p:cNvPr id="4" name="Rectangle 1"/>
          <p:cNvSpPr>
            <a:spLocks noChangeArrowheads="1"/>
          </p:cNvSpPr>
          <p:nvPr/>
        </p:nvSpPr>
        <p:spPr bwMode="auto">
          <a:xfrm>
            <a:off x="3851920" y="594593"/>
            <a:ext cx="511256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2400" b="1" i="0" u="none" strike="noStrike" cap="none" normalizeH="0" baseline="0" dirty="0" smtClean="0">
                <a:ln>
                  <a:noFill/>
                </a:ln>
                <a:solidFill>
                  <a:srgbClr val="474A55"/>
                </a:solidFill>
                <a:effectLst/>
                <a:latin typeface="Arial Narrow" pitchFamily="34" charset="0"/>
                <a:ea typeface="Times New Roman" pitchFamily="18" charset="0"/>
                <a:cs typeface="Arial" pitchFamily="34" charset="0"/>
              </a:rPr>
              <a:t>Incidencia anual de dengue por municipio de la entidad de Colima para el año 2015, (*) por cada 1000 habitantes.</a:t>
            </a: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76" y="260648"/>
            <a:ext cx="23050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72816"/>
            <a:ext cx="8424936"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245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Rectángulo"/>
          <p:cNvSpPr/>
          <p:nvPr/>
        </p:nvSpPr>
        <p:spPr>
          <a:xfrm>
            <a:off x="611560" y="476672"/>
            <a:ext cx="7920880" cy="392159"/>
          </a:xfrm>
          <a:prstGeom prst="rect">
            <a:avLst/>
          </a:prstGeom>
        </p:spPr>
        <p:txBody>
          <a:bodyPr wrap="square">
            <a:spAutoFit/>
          </a:bodyPr>
          <a:lstStyle/>
          <a:p>
            <a:pPr algn="just">
              <a:lnSpc>
                <a:spcPct val="115000"/>
              </a:lnSpc>
              <a:spcBef>
                <a:spcPts val="1000"/>
              </a:spcBef>
            </a:pPr>
            <a:endParaRPr lang="es-MX" dirty="0">
              <a:solidFill>
                <a:prstClr val="black"/>
              </a:solidFill>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42493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6" y="0"/>
            <a:ext cx="23050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841385" y="345430"/>
            <a:ext cx="6048672" cy="923330"/>
          </a:xfrm>
          <a:prstGeom prst="rect">
            <a:avLst/>
          </a:prstGeom>
        </p:spPr>
        <p:txBody>
          <a:bodyPr wrap="square">
            <a:spAutoFit/>
          </a:bodyPr>
          <a:lstStyle/>
          <a:p>
            <a:r>
              <a:rPr lang="es-MX" b="1" dirty="0"/>
              <a:t>Morbilidad por </a:t>
            </a:r>
            <a:r>
              <a:rPr lang="es-MX" b="1" dirty="0" err="1"/>
              <a:t>chikungunya</a:t>
            </a:r>
            <a:r>
              <a:rPr lang="es-MX" b="1" dirty="0"/>
              <a:t> y dengue para cada municipio de la entidad de Colima en 2015.</a:t>
            </a:r>
          </a:p>
          <a:p>
            <a:r>
              <a:rPr lang="es-MX" dirty="0"/>
              <a:t> </a:t>
            </a:r>
          </a:p>
        </p:txBody>
      </p:sp>
    </p:spTree>
    <p:extLst>
      <p:ext uri="{BB962C8B-B14F-4D97-AF65-F5344CB8AC3E}">
        <p14:creationId xmlns:p14="http://schemas.microsoft.com/office/powerpoint/2010/main" val="1176039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60F3264-B79C-4819-998B-40F3102721F1}" type="slidenum">
              <a:rPr lang="es-MX" smtClean="0">
                <a:solidFill>
                  <a:prstClr val="black">
                    <a:tint val="75000"/>
                  </a:prstClr>
                </a:solidFill>
              </a:rPr>
              <a:pPr/>
              <a:t>34</a:t>
            </a:fld>
            <a:endParaRPr lang="es-MX">
              <a:solidFill>
                <a:prstClr val="black">
                  <a:tint val="75000"/>
                </a:prstClr>
              </a:solidFill>
            </a:endParaRPr>
          </a:p>
        </p:txBody>
      </p:sp>
      <p:sp>
        <p:nvSpPr>
          <p:cNvPr id="4" name="3 Título"/>
          <p:cNvSpPr>
            <a:spLocks noGrp="1"/>
          </p:cNvSpPr>
          <p:nvPr>
            <p:ph type="title"/>
          </p:nvPr>
        </p:nvSpPr>
        <p:spPr>
          <a:xfrm>
            <a:off x="251520" y="404664"/>
            <a:ext cx="7272808" cy="864096"/>
          </a:xfrm>
          <a:solidFill>
            <a:schemeClr val="bg1"/>
          </a:solidFill>
        </p:spPr>
        <p:txBody>
          <a:bodyPr/>
          <a:lstStyle/>
          <a:p>
            <a:r>
              <a:rPr lang="es-MX" sz="2800" dirty="0" smtClean="0"/>
              <a:t>Acciones en Salud Pública ante Cambio Climático</a:t>
            </a:r>
            <a:endParaRPr lang="es-MX" sz="2800" dirty="0"/>
          </a:p>
        </p:txBody>
      </p:sp>
      <p:sp>
        <p:nvSpPr>
          <p:cNvPr id="5" name="AutoShape 3"/>
          <p:cNvSpPr>
            <a:spLocks noChangeAspect="1" noChangeArrowheads="1" noTextEdit="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19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22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30832"/>
            <a:ext cx="7966710" cy="1371600"/>
          </a:xfrm>
        </p:spPr>
        <p:txBody>
          <a:bodyPr>
            <a:normAutofit/>
          </a:bodyPr>
          <a:lstStyle/>
          <a:p>
            <a:r>
              <a:rPr lang="es-ES" sz="3600" b="1" dirty="0" err="1" smtClean="0">
                <a:solidFill>
                  <a:schemeClr val="tx2"/>
                </a:solidFill>
                <a:latin typeface="Arial Narrow" panose="020B0606020202030204" pitchFamily="34" charset="0"/>
              </a:rPr>
              <a:t>RedMexCC</a:t>
            </a:r>
            <a:r>
              <a:rPr lang="es-ES" sz="3600" b="1" dirty="0">
                <a:solidFill>
                  <a:schemeClr val="tx2"/>
                </a:solidFill>
                <a:latin typeface="Arial Narrow" panose="020B0606020202030204" pitchFamily="34" charset="0"/>
              </a:rPr>
              <a:t/>
            </a:r>
            <a:br>
              <a:rPr lang="es-ES" sz="3600" b="1" dirty="0">
                <a:solidFill>
                  <a:schemeClr val="tx2"/>
                </a:solidFill>
                <a:latin typeface="Arial Narrow" panose="020B0606020202030204" pitchFamily="34" charset="0"/>
              </a:rPr>
            </a:br>
            <a:r>
              <a:rPr lang="es-ES" sz="3600" b="1" dirty="0">
                <a:solidFill>
                  <a:schemeClr val="tx2"/>
                </a:solidFill>
                <a:latin typeface="Arial Narrow" panose="020B0606020202030204" pitchFamily="34" charset="0"/>
              </a:rPr>
              <a:t>COFEPRIS, OPS, INSP, PNUMA</a:t>
            </a:r>
          </a:p>
        </p:txBody>
      </p:sp>
      <p:sp>
        <p:nvSpPr>
          <p:cNvPr id="3" name="Marcador de contenido 2"/>
          <p:cNvSpPr>
            <a:spLocks noGrp="1"/>
          </p:cNvSpPr>
          <p:nvPr>
            <p:ph idx="1"/>
          </p:nvPr>
        </p:nvSpPr>
        <p:spPr>
          <a:xfrm>
            <a:off x="179512" y="1196752"/>
            <a:ext cx="8712968" cy="3060747"/>
          </a:xfrm>
        </p:spPr>
        <p:txBody>
          <a:bodyPr>
            <a:noAutofit/>
          </a:bodyPr>
          <a:lstStyle/>
          <a:p>
            <a:pPr marL="0" indent="0">
              <a:buNone/>
            </a:pPr>
            <a:r>
              <a:rPr lang="es-ES" dirty="0" smtClean="0"/>
              <a:t>Red Mexicana de Cambio Climático y Salud</a:t>
            </a:r>
            <a:endParaRPr lang="es-ES" dirty="0"/>
          </a:p>
          <a:p>
            <a:pPr algn="just"/>
            <a:r>
              <a:rPr lang="es-ES" sz="1700" b="1" dirty="0"/>
              <a:t>Red de Cambio Climático y Salud </a:t>
            </a:r>
            <a:r>
              <a:rPr lang="es-ES" sz="1700" dirty="0"/>
              <a:t>promovida por la Comisión Federal para la Protección contra Riesgos </a:t>
            </a:r>
            <a:r>
              <a:rPr lang="es-ES" sz="1700" dirty="0" smtClean="0"/>
              <a:t>Sanitarios (</a:t>
            </a:r>
            <a:r>
              <a:rPr lang="es-ES" sz="1700" b="1" dirty="0" smtClean="0"/>
              <a:t>COFEPRIS</a:t>
            </a:r>
            <a:r>
              <a:rPr lang="es-ES" sz="1700" dirty="0" smtClean="0"/>
              <a:t>), </a:t>
            </a:r>
            <a:r>
              <a:rPr lang="es-ES" sz="1700" dirty="0"/>
              <a:t>representante del Sector Salud ante la Comisión Intersecretarial de Cambio Climático, el Instituto Nacional de Salud Pública (</a:t>
            </a:r>
            <a:r>
              <a:rPr lang="es-ES" sz="1700" b="1" dirty="0"/>
              <a:t>INSP</a:t>
            </a:r>
            <a:r>
              <a:rPr lang="es-ES" sz="1700" dirty="0" smtClean="0"/>
              <a:t>) y la </a:t>
            </a:r>
            <a:r>
              <a:rPr lang="es-ES" sz="1700" dirty="0"/>
              <a:t>Organización Panamericana de la Salud (</a:t>
            </a:r>
            <a:r>
              <a:rPr lang="es-ES" sz="1700" b="1" dirty="0"/>
              <a:t>OPS</a:t>
            </a:r>
            <a:r>
              <a:rPr lang="es-ES" sz="1700" dirty="0" smtClean="0"/>
              <a:t>)) </a:t>
            </a:r>
            <a:r>
              <a:rPr lang="es-ES" sz="1700" dirty="0"/>
              <a:t>para crear un foro nacional  de debate y difusión de información  sobre los efectos del cambio climático en la salud humana con los profesionales interesados en la temática</a:t>
            </a:r>
            <a:r>
              <a:rPr lang="es-ES" sz="1700" dirty="0" smtClean="0"/>
              <a:t>.</a:t>
            </a:r>
          </a:p>
          <a:p>
            <a:endParaRPr lang="es-ES" sz="1600" dirty="0"/>
          </a:p>
          <a:p>
            <a:endParaRPr lang="es-ES" sz="1600" dirty="0" smtClean="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752" t="9374" b="13125"/>
          <a:stretch/>
        </p:blipFill>
        <p:spPr bwMode="auto">
          <a:xfrm>
            <a:off x="755576" y="3501009"/>
            <a:ext cx="7488832" cy="2890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07504" y="6391241"/>
            <a:ext cx="8784976" cy="505523"/>
          </a:xfrm>
          <a:prstGeom prst="rect">
            <a:avLst/>
          </a:prstGeom>
        </p:spPr>
        <p:txBody>
          <a:bodyPr wrap="square">
            <a:spAutoFit/>
          </a:bodyPr>
          <a:lstStyle/>
          <a:p>
            <a:pPr>
              <a:lnSpc>
                <a:spcPts val="1600"/>
              </a:lnSpc>
            </a:pPr>
            <a:r>
              <a:rPr lang="es-MX" sz="1600" dirty="0">
                <a:solidFill>
                  <a:prstClr val="black"/>
                </a:solidFill>
                <a:hlinkClick r:id="rId3"/>
              </a:rPr>
              <a:t>http://</a:t>
            </a:r>
            <a:r>
              <a:rPr lang="es-MX" sz="1600" dirty="0" smtClean="0">
                <a:solidFill>
                  <a:prstClr val="black"/>
                </a:solidFill>
                <a:hlinkClick r:id="rId3"/>
              </a:rPr>
              <a:t>www.cofepris.gob.mx/AZ/Paginas/Cambio%20climatico%20y%20salud/Red-mexicana-de-cambio-climatico.aspx</a:t>
            </a:r>
            <a:endParaRPr lang="es-MX" sz="1600" dirty="0">
              <a:solidFill>
                <a:prstClr val="black"/>
              </a:solidFill>
            </a:endParaRPr>
          </a:p>
        </p:txBody>
      </p:sp>
    </p:spTree>
    <p:extLst>
      <p:ext uri="{BB962C8B-B14F-4D97-AF65-F5344CB8AC3E}">
        <p14:creationId xmlns:p14="http://schemas.microsoft.com/office/powerpoint/2010/main" val="720518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M en C. Guadalupe De la Luz González</a:t>
            </a:r>
            <a:endParaRPr lang="es-MX" dirty="0"/>
          </a:p>
        </p:txBody>
      </p:sp>
      <p:sp>
        <p:nvSpPr>
          <p:cNvPr id="5" name="4 Subtítulo"/>
          <p:cNvSpPr>
            <a:spLocks noGrp="1"/>
          </p:cNvSpPr>
          <p:nvPr>
            <p:ph type="subTitle" idx="1"/>
          </p:nvPr>
        </p:nvSpPr>
        <p:spPr>
          <a:xfrm>
            <a:off x="899592" y="3933057"/>
            <a:ext cx="7344816" cy="1728192"/>
          </a:xfrm>
        </p:spPr>
        <p:txBody>
          <a:bodyPr/>
          <a:lstStyle/>
          <a:p>
            <a:pPr>
              <a:spcAft>
                <a:spcPts val="0"/>
              </a:spcAft>
            </a:pPr>
            <a:r>
              <a:rPr lang="es-MX" dirty="0"/>
              <a:t>Comisión de Evidencia y Manejo de riesgos </a:t>
            </a:r>
            <a:r>
              <a:rPr lang="es-MX" dirty="0" smtClean="0"/>
              <a:t>– COFEPRIS</a:t>
            </a:r>
          </a:p>
          <a:p>
            <a:pPr>
              <a:spcAft>
                <a:spcPts val="0"/>
              </a:spcAft>
            </a:pPr>
            <a:endParaRPr lang="es-MX" sz="1200" dirty="0"/>
          </a:p>
          <a:p>
            <a:pPr>
              <a:spcAft>
                <a:spcPts val="0"/>
              </a:spcAft>
            </a:pPr>
            <a:r>
              <a:rPr lang="es-MX" sz="2000" dirty="0" smtClean="0">
                <a:solidFill>
                  <a:schemeClr val="bg1">
                    <a:lumMod val="50000"/>
                  </a:schemeClr>
                </a:solidFill>
              </a:rPr>
              <a:t>gdelaluz@cofepris.gob.mx</a:t>
            </a:r>
          </a:p>
          <a:p>
            <a:pPr>
              <a:spcAft>
                <a:spcPts val="0"/>
              </a:spcAft>
            </a:pPr>
            <a:r>
              <a:rPr lang="es-MX" sz="2000" dirty="0">
                <a:solidFill>
                  <a:schemeClr val="bg1">
                    <a:lumMod val="50000"/>
                  </a:schemeClr>
                </a:solidFill>
              </a:rPr>
              <a:t>Teléfono: </a:t>
            </a:r>
            <a:r>
              <a:rPr lang="es-MX" sz="2000" dirty="0" smtClean="0">
                <a:solidFill>
                  <a:schemeClr val="bg1">
                    <a:lumMod val="50000"/>
                  </a:schemeClr>
                </a:solidFill>
              </a:rPr>
              <a:t>+52 (55</a:t>
            </a:r>
            <a:r>
              <a:rPr lang="es-MX" sz="2000" dirty="0">
                <a:solidFill>
                  <a:schemeClr val="bg1">
                    <a:lumMod val="50000"/>
                  </a:schemeClr>
                </a:solidFill>
              </a:rPr>
              <a:t>) 5080 5200   Ext. </a:t>
            </a:r>
            <a:r>
              <a:rPr lang="es-MX" sz="2000" dirty="0" smtClean="0">
                <a:solidFill>
                  <a:schemeClr val="bg1">
                    <a:lumMod val="50000"/>
                  </a:schemeClr>
                </a:solidFill>
              </a:rPr>
              <a:t>1168</a:t>
            </a:r>
          </a:p>
          <a:p>
            <a:pPr>
              <a:spcAft>
                <a:spcPts val="0"/>
              </a:spcAft>
            </a:pPr>
            <a:r>
              <a:rPr lang="es-MX" sz="2000" dirty="0">
                <a:solidFill>
                  <a:schemeClr val="bg1">
                    <a:lumMod val="50000"/>
                  </a:schemeClr>
                </a:solidFill>
              </a:rPr>
              <a:t>http://www.cofepris.gob.mx</a:t>
            </a:r>
          </a:p>
          <a:p>
            <a:pPr>
              <a:spcAft>
                <a:spcPts val="0"/>
              </a:spcAft>
            </a:pPr>
            <a:endParaRPr lang="es-MX" dirty="0" smtClean="0"/>
          </a:p>
          <a:p>
            <a:pPr>
              <a:spcAft>
                <a:spcPts val="0"/>
              </a:spcAft>
            </a:pPr>
            <a:endParaRPr lang="es-MX" dirty="0"/>
          </a:p>
        </p:txBody>
      </p:sp>
    </p:spTree>
    <p:extLst>
      <p:ext uri="{BB962C8B-B14F-4D97-AF65-F5344CB8AC3E}">
        <p14:creationId xmlns:p14="http://schemas.microsoft.com/office/powerpoint/2010/main" val="265282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83869"/>
            <a:ext cx="8064896" cy="1371600"/>
          </a:xfrm>
        </p:spPr>
        <p:txBody>
          <a:bodyPr lIns="0" tIns="0" rIns="0" bIns="0">
            <a:noAutofit/>
          </a:bodyPr>
          <a:lstStyle/>
          <a:p>
            <a:pPr>
              <a:lnSpc>
                <a:spcPts val="3000"/>
              </a:lnSpc>
            </a:pPr>
            <a:r>
              <a:rPr lang="es-MX" sz="3200" b="1" dirty="0">
                <a:solidFill>
                  <a:schemeClr val="tx2"/>
                </a:solidFill>
                <a:latin typeface="Arial Narrow" pitchFamily="34" charset="0"/>
              </a:rPr>
              <a:t>Impactos de la variabilidad y el </a:t>
            </a:r>
            <a:r>
              <a:rPr lang="es-MX" sz="3200" b="1" dirty="0" smtClean="0">
                <a:solidFill>
                  <a:schemeClr val="tx2"/>
                </a:solidFill>
                <a:latin typeface="Arial Narrow" pitchFamily="34" charset="0"/>
              </a:rPr>
              <a:t>cambio climático </a:t>
            </a:r>
            <a:r>
              <a:rPr lang="es-MX" sz="3200" b="1" dirty="0">
                <a:solidFill>
                  <a:schemeClr val="tx2"/>
                </a:solidFill>
                <a:latin typeface="Arial Narrow" pitchFamily="34" charset="0"/>
              </a:rPr>
              <a:t>en la salud humana</a:t>
            </a:r>
            <a:endParaRPr lang="en-US" sz="3200" b="1" dirty="0">
              <a:solidFill>
                <a:schemeClr val="tx2"/>
              </a:solidFill>
              <a:latin typeface="Arial Narrow" pitchFamily="34" charset="0"/>
            </a:endParaRPr>
          </a:p>
        </p:txBody>
      </p:sp>
      <p:sp>
        <p:nvSpPr>
          <p:cNvPr id="29" name="4 CuadroTexto"/>
          <p:cNvSpPr txBox="1">
            <a:spLocks noChangeArrowheads="1"/>
          </p:cNvSpPr>
          <p:nvPr/>
        </p:nvSpPr>
        <p:spPr bwMode="auto">
          <a:xfrm>
            <a:off x="6803896" y="6453535"/>
            <a:ext cx="2087562" cy="276999"/>
          </a:xfrm>
          <a:prstGeom prst="rect">
            <a:avLst/>
          </a:prstGeom>
          <a:noFill/>
          <a:ln w="9525">
            <a:noFill/>
            <a:miter lim="800000"/>
            <a:headEnd/>
            <a:tailEnd/>
          </a:ln>
        </p:spPr>
        <p:txBody>
          <a:bodyPr>
            <a:spAutoFit/>
          </a:bodyPr>
          <a:lstStyle/>
          <a:p>
            <a:pPr algn="r"/>
            <a:r>
              <a:rPr lang="es-MX" sz="1200" dirty="0">
                <a:solidFill>
                  <a:prstClr val="black"/>
                </a:solidFill>
                <a:latin typeface="Garamond" pitchFamily="18" charset="0"/>
              </a:rPr>
              <a:t>FUENTE: IPCC  2007</a:t>
            </a:r>
          </a:p>
        </p:txBody>
      </p:sp>
      <p:sp>
        <p:nvSpPr>
          <p:cNvPr id="30" name="29 Rectángulo redondeado"/>
          <p:cNvSpPr/>
          <p:nvPr/>
        </p:nvSpPr>
        <p:spPr>
          <a:xfrm>
            <a:off x="5787325" y="1701499"/>
            <a:ext cx="1614487" cy="989012"/>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MX" dirty="0">
                <a:solidFill>
                  <a:prstClr val="black"/>
                </a:solidFill>
                <a:latin typeface="Garamond" pitchFamily="18" charset="0"/>
              </a:rPr>
              <a:t>Condiciones del Sistema de Salud</a:t>
            </a:r>
          </a:p>
        </p:txBody>
      </p:sp>
      <p:sp>
        <p:nvSpPr>
          <p:cNvPr id="31" name="30 Rectángulo redondeado"/>
          <p:cNvSpPr/>
          <p:nvPr/>
        </p:nvSpPr>
        <p:spPr>
          <a:xfrm>
            <a:off x="7236712" y="4166886"/>
            <a:ext cx="1619250" cy="1081087"/>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sz="2000" dirty="0">
                <a:solidFill>
                  <a:prstClr val="black"/>
                </a:solidFill>
                <a:latin typeface="Garamond" pitchFamily="18" charset="0"/>
              </a:rPr>
              <a:t>Impactos en Salud</a:t>
            </a:r>
          </a:p>
        </p:txBody>
      </p:sp>
      <p:sp>
        <p:nvSpPr>
          <p:cNvPr id="32" name="31 Rectángulo redondeado"/>
          <p:cNvSpPr/>
          <p:nvPr/>
        </p:nvSpPr>
        <p:spPr>
          <a:xfrm>
            <a:off x="359027" y="4452705"/>
            <a:ext cx="1324619" cy="1065287"/>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s-MX" b="1" dirty="0">
                <a:solidFill>
                  <a:prstClr val="white"/>
                </a:solidFill>
                <a:latin typeface="Garamond" pitchFamily="18" charset="0"/>
              </a:rPr>
              <a:t>Cambio Climático</a:t>
            </a:r>
          </a:p>
        </p:txBody>
      </p:sp>
      <p:sp>
        <p:nvSpPr>
          <p:cNvPr id="33" name="32 Rectángulo redondeado"/>
          <p:cNvSpPr/>
          <p:nvPr/>
        </p:nvSpPr>
        <p:spPr>
          <a:xfrm>
            <a:off x="3483866" y="5805186"/>
            <a:ext cx="1744663" cy="792164"/>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s-MX" sz="1600" dirty="0">
                <a:solidFill>
                  <a:prstClr val="black"/>
                </a:solidFill>
                <a:latin typeface="Garamond" pitchFamily="18" charset="0"/>
              </a:rPr>
              <a:t>Perturbaciones Sociales y Económicas</a:t>
            </a:r>
          </a:p>
        </p:txBody>
      </p:sp>
      <p:sp>
        <p:nvSpPr>
          <p:cNvPr id="34" name="33 Rectángulo redondeado"/>
          <p:cNvSpPr/>
          <p:nvPr/>
        </p:nvSpPr>
        <p:spPr>
          <a:xfrm>
            <a:off x="3483862" y="3300111"/>
            <a:ext cx="1619250" cy="8382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es-MX" dirty="0">
                <a:solidFill>
                  <a:prstClr val="black"/>
                </a:solidFill>
                <a:latin typeface="Garamond" pitchFamily="18" charset="0"/>
              </a:rPr>
              <a:t>Exposiciones Directas</a:t>
            </a:r>
          </a:p>
        </p:txBody>
      </p:sp>
      <p:sp>
        <p:nvSpPr>
          <p:cNvPr id="35" name="34 Rectángulo redondeado"/>
          <p:cNvSpPr/>
          <p:nvPr/>
        </p:nvSpPr>
        <p:spPr>
          <a:xfrm>
            <a:off x="1178913" y="2507949"/>
            <a:ext cx="1514475" cy="9271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MX" dirty="0">
                <a:solidFill>
                  <a:prstClr val="black"/>
                </a:solidFill>
                <a:latin typeface="Garamond" pitchFamily="18" charset="0"/>
              </a:rPr>
              <a:t>Condiciones Ambientales</a:t>
            </a:r>
            <a:endParaRPr lang="es-MX" sz="1050" dirty="0">
              <a:solidFill>
                <a:prstClr val="black"/>
              </a:solidFill>
              <a:latin typeface="Garamond" pitchFamily="18" charset="0"/>
            </a:endParaRPr>
          </a:p>
        </p:txBody>
      </p:sp>
      <p:sp>
        <p:nvSpPr>
          <p:cNvPr id="36" name="35 Rectángulo redondeado"/>
          <p:cNvSpPr/>
          <p:nvPr/>
        </p:nvSpPr>
        <p:spPr>
          <a:xfrm>
            <a:off x="6650957" y="5877272"/>
            <a:ext cx="2205037" cy="576263"/>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s-MX" dirty="0">
                <a:solidFill>
                  <a:prstClr val="white"/>
                </a:solidFill>
                <a:latin typeface="Garamond" pitchFamily="18" charset="0"/>
              </a:rPr>
              <a:t>Modificadores</a:t>
            </a:r>
          </a:p>
        </p:txBody>
      </p:sp>
      <p:cxnSp>
        <p:nvCxnSpPr>
          <p:cNvPr id="37" name="36 Conector recto"/>
          <p:cNvCxnSpPr/>
          <p:nvPr/>
        </p:nvCxnSpPr>
        <p:spPr>
          <a:xfrm>
            <a:off x="5355525" y="2780999"/>
            <a:ext cx="2438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2691722" y="3155650"/>
            <a:ext cx="48275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flipV="1">
            <a:off x="891476" y="2868380"/>
            <a:ext cx="287337" cy="3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a:off x="5139625" y="4739974"/>
            <a:ext cx="213360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stCxn id="33" idx="3"/>
          </p:cNvCxnSpPr>
          <p:nvPr/>
        </p:nvCxnSpPr>
        <p:spPr>
          <a:xfrm flipV="1">
            <a:off x="5228548" y="4978099"/>
            <a:ext cx="2008187" cy="12239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flipV="1">
            <a:off x="891475" y="1772938"/>
            <a:ext cx="4967287"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a:off x="2042433" y="3731912"/>
            <a:ext cx="1471613"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rot="5400000">
            <a:off x="789884" y="4976580"/>
            <a:ext cx="2497137" cy="79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2034484" y="6229050"/>
            <a:ext cx="1443037"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a:off x="1691578" y="4960638"/>
            <a:ext cx="1800225"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a:stCxn id="34" idx="3"/>
          </p:cNvCxnSpPr>
          <p:nvPr/>
        </p:nvCxnSpPr>
        <p:spPr>
          <a:xfrm>
            <a:off x="5103125" y="3719211"/>
            <a:ext cx="2124075" cy="7191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72 Conector recto de flecha"/>
          <p:cNvCxnSpPr/>
          <p:nvPr/>
        </p:nvCxnSpPr>
        <p:spPr>
          <a:xfrm rot="5400000">
            <a:off x="6675538" y="6213095"/>
            <a:ext cx="384175" cy="1587"/>
          </a:xfrm>
          <a:prstGeom prst="straightConnector1">
            <a:avLst/>
          </a:prstGeom>
          <a:ln w="1905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4" name="73 Conector recto de flecha"/>
          <p:cNvCxnSpPr/>
          <p:nvPr/>
        </p:nvCxnSpPr>
        <p:spPr>
          <a:xfrm>
            <a:off x="891475" y="2206325"/>
            <a:ext cx="2252662"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74 Conector recto de flecha"/>
          <p:cNvCxnSpPr/>
          <p:nvPr/>
        </p:nvCxnSpPr>
        <p:spPr>
          <a:xfrm>
            <a:off x="5426993" y="2349199"/>
            <a:ext cx="415925"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75 Rectángulo redondeado"/>
          <p:cNvSpPr/>
          <p:nvPr/>
        </p:nvSpPr>
        <p:spPr>
          <a:xfrm>
            <a:off x="3555395" y="4236806"/>
            <a:ext cx="1512887" cy="1425575"/>
          </a:xfrm>
          <a:prstGeom prst="roundRect">
            <a:avLst/>
          </a:prstGeom>
          <a:solidFill>
            <a:schemeClr val="bg1"/>
          </a:solidFill>
        </p:spPr>
        <p:style>
          <a:lnRef idx="2">
            <a:schemeClr val="accent4"/>
          </a:lnRef>
          <a:fillRef idx="1">
            <a:schemeClr val="lt1"/>
          </a:fillRef>
          <a:effectRef idx="0">
            <a:schemeClr val="accent4"/>
          </a:effectRef>
          <a:fontRef idx="minor">
            <a:schemeClr val="dk1"/>
          </a:fontRef>
        </p:style>
        <p:txBody>
          <a:bodyPr anchor="ctr"/>
          <a:lstStyle/>
          <a:p>
            <a:pPr algn="ctr">
              <a:defRPr/>
            </a:pPr>
            <a:r>
              <a:rPr lang="es-MX" sz="1600" dirty="0">
                <a:solidFill>
                  <a:prstClr val="black"/>
                </a:solidFill>
                <a:latin typeface="Garamond" pitchFamily="18" charset="0"/>
              </a:rPr>
              <a:t>Exposiciones Indirectas </a:t>
            </a:r>
          </a:p>
          <a:p>
            <a:pPr algn="ctr">
              <a:defRPr/>
            </a:pPr>
            <a:r>
              <a:rPr lang="es-MX" sz="900" dirty="0">
                <a:solidFill>
                  <a:prstClr val="black"/>
                </a:solidFill>
                <a:latin typeface="Garamond" pitchFamily="18" charset="0"/>
              </a:rPr>
              <a:t>(cambios en el agua, aire y calidad alimentaria; ecología de los vectores, ecosistemas, agricultura, industria y  convenios )</a:t>
            </a:r>
            <a:endParaRPr lang="es-MX" sz="800" dirty="0">
              <a:solidFill>
                <a:prstClr val="black"/>
              </a:solidFill>
              <a:latin typeface="Garamond" pitchFamily="18" charset="0"/>
            </a:endParaRPr>
          </a:p>
        </p:txBody>
      </p:sp>
      <p:cxnSp>
        <p:nvCxnSpPr>
          <p:cNvPr id="77" name="57 Conector recto"/>
          <p:cNvCxnSpPr>
            <a:cxnSpLocks noChangeShapeType="1"/>
          </p:cNvCxnSpPr>
          <p:nvPr/>
        </p:nvCxnSpPr>
        <p:spPr bwMode="auto">
          <a:xfrm rot="5400000">
            <a:off x="-411863" y="3076274"/>
            <a:ext cx="2606675" cy="0"/>
          </a:xfrm>
          <a:prstGeom prst="line">
            <a:avLst/>
          </a:prstGeom>
          <a:noFill/>
          <a:ln w="9525" algn="ctr">
            <a:solidFill>
              <a:schemeClr val="tx1"/>
            </a:solidFill>
            <a:round/>
            <a:headEnd/>
            <a:tailEnd/>
          </a:ln>
        </p:spPr>
      </p:cxnSp>
      <p:cxnSp>
        <p:nvCxnSpPr>
          <p:cNvPr id="78" name="59 Conector recto de flecha"/>
          <p:cNvCxnSpPr>
            <a:cxnSpLocks noChangeShapeType="1"/>
          </p:cNvCxnSpPr>
          <p:nvPr/>
        </p:nvCxnSpPr>
        <p:spPr bwMode="auto">
          <a:xfrm rot="5400000">
            <a:off x="7018441" y="3651812"/>
            <a:ext cx="993775" cy="1587"/>
          </a:xfrm>
          <a:prstGeom prst="straightConnector1">
            <a:avLst/>
          </a:prstGeom>
          <a:noFill/>
          <a:ln w="9525" algn="ctr">
            <a:solidFill>
              <a:schemeClr val="tx1"/>
            </a:solidFill>
            <a:round/>
            <a:headEnd/>
            <a:tailEnd type="arrow" w="med" len="med"/>
          </a:ln>
        </p:spPr>
      </p:cxnSp>
      <p:cxnSp>
        <p:nvCxnSpPr>
          <p:cNvPr id="79" name="61 Conector recto de flecha"/>
          <p:cNvCxnSpPr>
            <a:cxnSpLocks noChangeShapeType="1"/>
          </p:cNvCxnSpPr>
          <p:nvPr/>
        </p:nvCxnSpPr>
        <p:spPr bwMode="auto">
          <a:xfrm rot="5400000">
            <a:off x="7120031" y="3464488"/>
            <a:ext cx="1368426" cy="1587"/>
          </a:xfrm>
          <a:prstGeom prst="straightConnector1">
            <a:avLst/>
          </a:prstGeom>
          <a:noFill/>
          <a:ln w="9525" algn="ctr">
            <a:solidFill>
              <a:schemeClr val="tx1"/>
            </a:solidFill>
            <a:round/>
            <a:headEnd/>
            <a:tailEnd type="arrow" w="med" len="med"/>
          </a:ln>
        </p:spPr>
      </p:cxnSp>
      <p:cxnSp>
        <p:nvCxnSpPr>
          <p:cNvPr id="80" name="63 Conector recto"/>
          <p:cNvCxnSpPr>
            <a:cxnSpLocks noChangeShapeType="1"/>
          </p:cNvCxnSpPr>
          <p:nvPr/>
        </p:nvCxnSpPr>
        <p:spPr bwMode="auto">
          <a:xfrm>
            <a:off x="7371650" y="1772936"/>
            <a:ext cx="647700" cy="0"/>
          </a:xfrm>
          <a:prstGeom prst="line">
            <a:avLst/>
          </a:prstGeom>
          <a:noFill/>
          <a:ln w="9525" algn="ctr">
            <a:solidFill>
              <a:schemeClr val="tx1"/>
            </a:solidFill>
            <a:round/>
            <a:headEnd/>
            <a:tailEnd/>
          </a:ln>
        </p:spPr>
      </p:cxnSp>
      <p:cxnSp>
        <p:nvCxnSpPr>
          <p:cNvPr id="81" name="71 Conector recto"/>
          <p:cNvCxnSpPr>
            <a:cxnSpLocks noChangeShapeType="1"/>
          </p:cNvCxnSpPr>
          <p:nvPr/>
        </p:nvCxnSpPr>
        <p:spPr bwMode="auto">
          <a:xfrm>
            <a:off x="7371650" y="1772936"/>
            <a:ext cx="792162" cy="0"/>
          </a:xfrm>
          <a:prstGeom prst="line">
            <a:avLst/>
          </a:prstGeom>
          <a:noFill/>
          <a:ln w="9525" algn="ctr">
            <a:solidFill>
              <a:schemeClr val="tx1"/>
            </a:solidFill>
            <a:round/>
            <a:headEnd/>
            <a:tailEnd/>
          </a:ln>
        </p:spPr>
      </p:cxnSp>
      <p:cxnSp>
        <p:nvCxnSpPr>
          <p:cNvPr id="82" name="87 Conector recto de flecha"/>
          <p:cNvCxnSpPr>
            <a:cxnSpLocks noChangeShapeType="1"/>
          </p:cNvCxnSpPr>
          <p:nvPr/>
        </p:nvCxnSpPr>
        <p:spPr bwMode="auto">
          <a:xfrm rot="5400000">
            <a:off x="6976420" y="2960386"/>
            <a:ext cx="2376488" cy="1588"/>
          </a:xfrm>
          <a:prstGeom prst="straightConnector1">
            <a:avLst/>
          </a:prstGeom>
          <a:noFill/>
          <a:ln w="9525" algn="ctr">
            <a:solidFill>
              <a:schemeClr val="tx1"/>
            </a:solidFill>
            <a:round/>
            <a:headEnd/>
            <a:tailEnd type="arrow" w="med" len="med"/>
          </a:ln>
        </p:spPr>
      </p:cxnSp>
      <p:sp>
        <p:nvSpPr>
          <p:cNvPr id="92" name="91 Rectángulo redondeado"/>
          <p:cNvSpPr/>
          <p:nvPr/>
        </p:nvSpPr>
        <p:spPr>
          <a:xfrm>
            <a:off x="3123595" y="1917468"/>
            <a:ext cx="2376487" cy="928687"/>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MX" sz="2000" dirty="0">
                <a:solidFill>
                  <a:prstClr val="black"/>
                </a:solidFill>
                <a:latin typeface="Garamond" pitchFamily="18" charset="0"/>
              </a:rPr>
              <a:t>Condiciones Sociales </a:t>
            </a:r>
            <a:endParaRPr lang="es-MX" sz="2000" dirty="0" smtClean="0">
              <a:solidFill>
                <a:prstClr val="black"/>
              </a:solidFill>
              <a:latin typeface="Garamond" pitchFamily="18" charset="0"/>
            </a:endParaRPr>
          </a:p>
          <a:p>
            <a:pPr algn="ctr">
              <a:defRPr/>
            </a:pPr>
            <a:r>
              <a:rPr lang="es-MX" sz="1400" dirty="0" smtClean="0">
                <a:solidFill>
                  <a:prstClr val="black"/>
                </a:solidFill>
                <a:latin typeface="Garamond" pitchFamily="18" charset="0"/>
              </a:rPr>
              <a:t>(condicionantes </a:t>
            </a:r>
            <a:r>
              <a:rPr lang="es-MX" sz="1400" dirty="0">
                <a:solidFill>
                  <a:prstClr val="black"/>
                </a:solidFill>
                <a:latin typeface="Garamond" pitchFamily="18" charset="0"/>
              </a:rPr>
              <a:t>de la salud)</a:t>
            </a:r>
            <a:endParaRPr lang="es-MX" sz="1200" dirty="0">
              <a:solidFill>
                <a:prstClr val="black"/>
              </a:solidFill>
              <a:latin typeface="Garamond" pitchFamily="18" charset="0"/>
            </a:endParaRPr>
          </a:p>
        </p:txBody>
      </p:sp>
      <p:grpSp>
        <p:nvGrpSpPr>
          <p:cNvPr id="47" name="46 Grupo"/>
          <p:cNvGrpSpPr/>
          <p:nvPr/>
        </p:nvGrpSpPr>
        <p:grpSpPr>
          <a:xfrm>
            <a:off x="2475800" y="2709561"/>
            <a:ext cx="3960812" cy="3529014"/>
            <a:chOff x="2728342" y="2420838"/>
            <a:chExt cx="3960812" cy="3529013"/>
          </a:xfrm>
        </p:grpSpPr>
        <p:cxnSp>
          <p:nvCxnSpPr>
            <p:cNvPr id="83" name="90 Conector recto de flecha"/>
            <p:cNvCxnSpPr>
              <a:cxnSpLocks noChangeShapeType="1"/>
            </p:cNvCxnSpPr>
            <p:nvPr/>
          </p:nvCxnSpPr>
          <p:spPr bwMode="auto">
            <a:xfrm rot="16200000" flipH="1">
              <a:off x="2584673" y="3299520"/>
              <a:ext cx="287337" cy="0"/>
            </a:xfrm>
            <a:prstGeom prst="straightConnector1">
              <a:avLst/>
            </a:prstGeom>
            <a:noFill/>
            <a:ln w="9525" algn="ctr">
              <a:solidFill>
                <a:srgbClr val="C00000"/>
              </a:solidFill>
              <a:prstDash val="sysDash"/>
              <a:round/>
              <a:headEnd/>
              <a:tailEnd type="arrow" w="med" len="med"/>
            </a:ln>
          </p:spPr>
        </p:cxnSp>
        <p:cxnSp>
          <p:nvCxnSpPr>
            <p:cNvPr id="84" name="92 Conector recto de flecha"/>
            <p:cNvCxnSpPr>
              <a:cxnSpLocks noChangeShapeType="1"/>
            </p:cNvCxnSpPr>
            <p:nvPr/>
          </p:nvCxnSpPr>
          <p:spPr bwMode="auto">
            <a:xfrm rot="16200000" flipH="1">
              <a:off x="2116360" y="4055170"/>
              <a:ext cx="1223963" cy="0"/>
            </a:xfrm>
            <a:prstGeom prst="straightConnector1">
              <a:avLst/>
            </a:prstGeom>
            <a:noFill/>
            <a:ln w="9525" algn="ctr">
              <a:solidFill>
                <a:srgbClr val="C00000"/>
              </a:solidFill>
              <a:prstDash val="sysDash"/>
              <a:round/>
              <a:headEnd/>
              <a:tailEnd type="arrow" w="med" len="med"/>
            </a:ln>
          </p:spPr>
        </p:cxnSp>
        <p:cxnSp>
          <p:nvCxnSpPr>
            <p:cNvPr id="85" name="94 Conector recto de flecha"/>
            <p:cNvCxnSpPr>
              <a:cxnSpLocks noChangeShapeType="1"/>
            </p:cNvCxnSpPr>
            <p:nvPr/>
          </p:nvCxnSpPr>
          <p:spPr bwMode="auto">
            <a:xfrm rot="5400000">
              <a:off x="2116361" y="5279132"/>
              <a:ext cx="1223962" cy="0"/>
            </a:xfrm>
            <a:prstGeom prst="straightConnector1">
              <a:avLst/>
            </a:prstGeom>
            <a:noFill/>
            <a:ln w="9525" algn="ctr">
              <a:solidFill>
                <a:srgbClr val="C00000"/>
              </a:solidFill>
              <a:prstDash val="sysDash"/>
              <a:round/>
              <a:headEnd/>
              <a:tailEnd type="arrow" w="med" len="med"/>
            </a:ln>
          </p:spPr>
        </p:cxnSp>
        <p:cxnSp>
          <p:nvCxnSpPr>
            <p:cNvPr id="86" name="96 Conector recto de flecha"/>
            <p:cNvCxnSpPr>
              <a:cxnSpLocks noChangeShapeType="1"/>
            </p:cNvCxnSpPr>
            <p:nvPr/>
          </p:nvCxnSpPr>
          <p:spPr bwMode="auto">
            <a:xfrm rot="5400000">
              <a:off x="3081560" y="3004245"/>
              <a:ext cx="877887" cy="0"/>
            </a:xfrm>
            <a:prstGeom prst="straightConnector1">
              <a:avLst/>
            </a:prstGeom>
            <a:noFill/>
            <a:ln w="9525" algn="ctr">
              <a:solidFill>
                <a:srgbClr val="C00000"/>
              </a:solidFill>
              <a:prstDash val="sysDash"/>
              <a:round/>
              <a:headEnd/>
              <a:tailEnd type="arrow" w="med" len="med"/>
            </a:ln>
          </p:spPr>
        </p:cxnSp>
        <p:cxnSp>
          <p:nvCxnSpPr>
            <p:cNvPr id="87" name="98 Conector recto de flecha"/>
            <p:cNvCxnSpPr>
              <a:cxnSpLocks noChangeShapeType="1"/>
            </p:cNvCxnSpPr>
            <p:nvPr/>
          </p:nvCxnSpPr>
          <p:spPr bwMode="auto">
            <a:xfrm rot="5400000">
              <a:off x="2907730" y="4055963"/>
              <a:ext cx="1223962" cy="1587"/>
            </a:xfrm>
            <a:prstGeom prst="straightConnector1">
              <a:avLst/>
            </a:prstGeom>
            <a:noFill/>
            <a:ln w="9525" algn="ctr">
              <a:solidFill>
                <a:srgbClr val="C00000"/>
              </a:solidFill>
              <a:prstDash val="sysDash"/>
              <a:round/>
              <a:headEnd/>
              <a:tailEnd type="arrow" w="med" len="med"/>
            </a:ln>
          </p:spPr>
        </p:cxnSp>
        <p:cxnSp>
          <p:nvCxnSpPr>
            <p:cNvPr id="88" name="100 Conector recto de flecha"/>
            <p:cNvCxnSpPr>
              <a:cxnSpLocks noChangeShapeType="1"/>
            </p:cNvCxnSpPr>
            <p:nvPr/>
          </p:nvCxnSpPr>
          <p:spPr bwMode="auto">
            <a:xfrm rot="5400000">
              <a:off x="2878361" y="5307707"/>
              <a:ext cx="1282700" cy="1587"/>
            </a:xfrm>
            <a:prstGeom prst="straightConnector1">
              <a:avLst/>
            </a:prstGeom>
            <a:noFill/>
            <a:ln w="9525" algn="ctr">
              <a:solidFill>
                <a:srgbClr val="C00000"/>
              </a:solidFill>
              <a:prstDash val="sysDash"/>
              <a:round/>
              <a:headEnd/>
              <a:tailEnd type="arrow" w="med" len="med"/>
            </a:ln>
          </p:spPr>
        </p:cxnSp>
        <p:cxnSp>
          <p:nvCxnSpPr>
            <p:cNvPr id="89" name="102 Conector recto de flecha"/>
            <p:cNvCxnSpPr>
              <a:cxnSpLocks noChangeShapeType="1"/>
            </p:cNvCxnSpPr>
            <p:nvPr/>
          </p:nvCxnSpPr>
          <p:spPr bwMode="auto">
            <a:xfrm rot="5400000">
              <a:off x="5132611" y="3040757"/>
              <a:ext cx="950912" cy="0"/>
            </a:xfrm>
            <a:prstGeom prst="straightConnector1">
              <a:avLst/>
            </a:prstGeom>
            <a:noFill/>
            <a:ln w="9525" algn="ctr">
              <a:solidFill>
                <a:srgbClr val="C00000"/>
              </a:solidFill>
              <a:prstDash val="sysDash"/>
              <a:round/>
              <a:headEnd/>
              <a:tailEnd type="arrow" w="med" len="med"/>
            </a:ln>
          </p:spPr>
        </p:cxnSp>
        <p:cxnSp>
          <p:nvCxnSpPr>
            <p:cNvPr id="90" name="104 Conector recto de flecha"/>
            <p:cNvCxnSpPr>
              <a:cxnSpLocks noChangeShapeType="1"/>
            </p:cNvCxnSpPr>
            <p:nvPr/>
          </p:nvCxnSpPr>
          <p:spPr bwMode="auto">
            <a:xfrm rot="5400000">
              <a:off x="5025454" y="3868639"/>
              <a:ext cx="1165225" cy="0"/>
            </a:xfrm>
            <a:prstGeom prst="straightConnector1">
              <a:avLst/>
            </a:prstGeom>
            <a:noFill/>
            <a:ln w="9525" algn="ctr">
              <a:solidFill>
                <a:srgbClr val="C00000"/>
              </a:solidFill>
              <a:prstDash val="sysDash"/>
              <a:round/>
              <a:headEnd/>
              <a:tailEnd type="arrow" w="med" len="med"/>
            </a:ln>
          </p:spPr>
        </p:cxnSp>
        <p:cxnSp>
          <p:nvCxnSpPr>
            <p:cNvPr id="91" name="106 Conector recto de flecha"/>
            <p:cNvCxnSpPr>
              <a:cxnSpLocks noChangeShapeType="1"/>
            </p:cNvCxnSpPr>
            <p:nvPr/>
          </p:nvCxnSpPr>
          <p:spPr bwMode="auto">
            <a:xfrm rot="5400000">
              <a:off x="4815110" y="5012432"/>
              <a:ext cx="1584325" cy="1588"/>
            </a:xfrm>
            <a:prstGeom prst="straightConnector1">
              <a:avLst/>
            </a:prstGeom>
            <a:noFill/>
            <a:ln w="9525" algn="ctr">
              <a:solidFill>
                <a:srgbClr val="C00000"/>
              </a:solidFill>
              <a:prstDash val="sysDash"/>
              <a:round/>
              <a:headEnd/>
              <a:tailEnd type="arrow" w="med" len="med"/>
            </a:ln>
          </p:spPr>
        </p:cxnSp>
        <p:cxnSp>
          <p:nvCxnSpPr>
            <p:cNvPr id="93" name="110 Conector recto de flecha"/>
            <p:cNvCxnSpPr>
              <a:cxnSpLocks noChangeShapeType="1"/>
            </p:cNvCxnSpPr>
            <p:nvPr/>
          </p:nvCxnSpPr>
          <p:spPr bwMode="auto">
            <a:xfrm rot="5400000">
              <a:off x="5968429" y="3139976"/>
              <a:ext cx="1439863" cy="1587"/>
            </a:xfrm>
            <a:prstGeom prst="straightConnector1">
              <a:avLst/>
            </a:prstGeom>
            <a:noFill/>
            <a:ln w="9525" algn="ctr">
              <a:solidFill>
                <a:srgbClr val="C00000"/>
              </a:solidFill>
              <a:prstDash val="sysDash"/>
              <a:round/>
              <a:headEnd/>
              <a:tailEnd type="arrow" w="med" len="med"/>
            </a:ln>
          </p:spPr>
        </p:cxnSp>
        <p:cxnSp>
          <p:nvCxnSpPr>
            <p:cNvPr id="94" name="114 Conector recto de flecha"/>
            <p:cNvCxnSpPr>
              <a:cxnSpLocks noChangeShapeType="1"/>
            </p:cNvCxnSpPr>
            <p:nvPr/>
          </p:nvCxnSpPr>
          <p:spPr bwMode="auto">
            <a:xfrm rot="5400000">
              <a:off x="6393086" y="4155182"/>
              <a:ext cx="590550" cy="1587"/>
            </a:xfrm>
            <a:prstGeom prst="straightConnector1">
              <a:avLst/>
            </a:prstGeom>
            <a:noFill/>
            <a:ln w="9525" algn="ctr">
              <a:solidFill>
                <a:srgbClr val="C00000"/>
              </a:solidFill>
              <a:prstDash val="sysDash"/>
              <a:round/>
              <a:headEnd/>
              <a:tailEnd type="arrow" w="med" len="med"/>
            </a:ln>
          </p:spPr>
        </p:cxnSp>
        <p:cxnSp>
          <p:nvCxnSpPr>
            <p:cNvPr id="95" name="116 Conector recto de flecha"/>
            <p:cNvCxnSpPr>
              <a:cxnSpLocks noChangeShapeType="1"/>
            </p:cNvCxnSpPr>
            <p:nvPr/>
          </p:nvCxnSpPr>
          <p:spPr bwMode="auto">
            <a:xfrm rot="5400000">
              <a:off x="6220048" y="4702870"/>
              <a:ext cx="936625" cy="1587"/>
            </a:xfrm>
            <a:prstGeom prst="straightConnector1">
              <a:avLst/>
            </a:prstGeom>
            <a:noFill/>
            <a:ln w="9525" algn="ctr">
              <a:solidFill>
                <a:srgbClr val="C00000"/>
              </a:solidFill>
              <a:prstDash val="sysDash"/>
              <a:round/>
              <a:headEnd/>
              <a:tailEnd type="arrow" w="med" len="med"/>
            </a:ln>
          </p:spPr>
        </p:cxnSp>
      </p:grpSp>
    </p:spTree>
    <p:extLst>
      <p:ext uri="{BB962C8B-B14F-4D97-AF65-F5344CB8AC3E}">
        <p14:creationId xmlns:p14="http://schemas.microsoft.com/office/powerpoint/2010/main" val="20367429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5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504056"/>
          </a:xfrm>
        </p:spPr>
        <p:txBody>
          <a:bodyPr/>
          <a:lstStyle/>
          <a:p>
            <a:r>
              <a:rPr lang="es-MX" sz="4800" b="1" i="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Contexto Nacional</a:t>
            </a:r>
            <a:endParaRPr lang="es-MX" sz="4800" b="1" i="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
        <p:nvSpPr>
          <p:cNvPr id="3" name="2 Marcador de contenido"/>
          <p:cNvSpPr>
            <a:spLocks noGrp="1"/>
          </p:cNvSpPr>
          <p:nvPr>
            <p:ph idx="1"/>
          </p:nvPr>
        </p:nvSpPr>
        <p:spPr>
          <a:xfrm>
            <a:off x="220130" y="1628800"/>
            <a:ext cx="8672350" cy="583779"/>
          </a:xfrm>
        </p:spPr>
        <p:txBody>
          <a:bodyPr lIns="0" rIns="0"/>
          <a:lstStyle/>
          <a:p>
            <a:pPr marL="0" indent="0" algn="ctr">
              <a:buNone/>
            </a:pPr>
            <a:r>
              <a:rPr lang="en-US" sz="2500" b="1" i="1" dirty="0" smtClean="0">
                <a:solidFill>
                  <a:schemeClr val="tx2"/>
                </a:solidFill>
                <a:latin typeface="Arial" pitchFamily="34" charset="0"/>
                <a:ea typeface="Times New Roman"/>
                <a:cs typeface="Arial" pitchFamily="34" charset="0"/>
              </a:rPr>
              <a:t>Instrumentos  de Política </a:t>
            </a:r>
            <a:r>
              <a:rPr lang="en-US" sz="2500" b="1" i="1" dirty="0">
                <a:solidFill>
                  <a:schemeClr val="tx2"/>
                </a:solidFill>
                <a:latin typeface="Arial" pitchFamily="34" charset="0"/>
                <a:ea typeface="Times New Roman"/>
                <a:cs typeface="Arial" pitchFamily="34" charset="0"/>
              </a:rPr>
              <a:t>Nacional de Cambio </a:t>
            </a:r>
            <a:r>
              <a:rPr lang="en-US" sz="2500" b="1" i="1" dirty="0" smtClean="0">
                <a:solidFill>
                  <a:schemeClr val="tx2"/>
                </a:solidFill>
                <a:latin typeface="Arial" pitchFamily="34" charset="0"/>
                <a:ea typeface="Times New Roman"/>
                <a:cs typeface="Arial" pitchFamily="34" charset="0"/>
              </a:rPr>
              <a:t>Climático</a:t>
            </a:r>
            <a:endParaRPr lang="es-MX" sz="2500" dirty="0"/>
          </a:p>
        </p:txBody>
      </p:sp>
      <p:sp>
        <p:nvSpPr>
          <p:cNvPr id="4" name="3 Rectángulo"/>
          <p:cNvSpPr/>
          <p:nvPr/>
        </p:nvSpPr>
        <p:spPr>
          <a:xfrm>
            <a:off x="395536" y="2231854"/>
            <a:ext cx="2664297" cy="759182"/>
          </a:xfrm>
          <a:prstGeom prst="rect">
            <a:avLst/>
          </a:prstGeom>
          <a:effectLst>
            <a:innerShdw blurRad="63500" dist="50800" dir="5400000">
              <a:prstClr val="black">
                <a:alpha val="50000"/>
              </a:prstClr>
            </a:innerShdw>
          </a:effectLst>
        </p:spPr>
        <p:txBody>
          <a:bodyPr wrap="square">
            <a:spAutoFit/>
          </a:bodyPr>
          <a:lstStyle/>
          <a:p>
            <a:pPr marL="285750" indent="-285750">
              <a:lnSpc>
                <a:spcPts val="2600"/>
              </a:lnSpc>
              <a:buClr>
                <a:srgbClr val="9BBB59">
                  <a:lumMod val="50000"/>
                </a:srgbClr>
              </a:buClr>
              <a:buFont typeface="Wingdings" pitchFamily="2" charset="2"/>
              <a:buChar char="Ø"/>
            </a:pPr>
            <a:r>
              <a:rPr lang="es-MX" sz="2400" dirty="0" smtClean="0">
                <a:solidFill>
                  <a:prstClr val="black"/>
                </a:solidFill>
                <a:latin typeface="Arial Narrow" panose="020B0606020202030204" pitchFamily="34" charset="0"/>
                <a:cs typeface="Times New Roman" pitchFamily="18" charset="0"/>
              </a:rPr>
              <a:t>Ley General de Cambio Climático</a:t>
            </a:r>
            <a:endParaRPr lang="es-MX" sz="2400" dirty="0">
              <a:solidFill>
                <a:prstClr val="black"/>
              </a:solidFill>
              <a:latin typeface="Arial Narrow" panose="020B0606020202030204" pitchFamily="34" charset="0"/>
              <a:cs typeface="Times New Roman" pitchFamily="18" charset="0"/>
            </a:endParaRPr>
          </a:p>
        </p:txBody>
      </p:sp>
      <p:sp>
        <p:nvSpPr>
          <p:cNvPr id="5" name="4 CuadroTexto"/>
          <p:cNvSpPr txBox="1"/>
          <p:nvPr/>
        </p:nvSpPr>
        <p:spPr>
          <a:xfrm>
            <a:off x="3419872" y="2591420"/>
            <a:ext cx="2447255" cy="1092607"/>
          </a:xfrm>
          <a:prstGeom prst="rect">
            <a:avLst/>
          </a:prstGeom>
          <a:noFill/>
        </p:spPr>
        <p:txBody>
          <a:bodyPr wrap="square" rtlCol="0">
            <a:spAutoFit/>
          </a:bodyPr>
          <a:lstStyle/>
          <a:p>
            <a:pPr marL="285750" indent="-285750">
              <a:lnSpc>
                <a:spcPts val="2600"/>
              </a:lnSpc>
              <a:buClr>
                <a:srgbClr val="C0504D">
                  <a:lumMod val="50000"/>
                </a:srgbClr>
              </a:buClr>
              <a:buFont typeface="Wingdings" pitchFamily="2" charset="2"/>
              <a:buChar char="Ø"/>
            </a:pPr>
            <a:r>
              <a:rPr lang="es-MX" sz="2400" dirty="0" smtClean="0">
                <a:solidFill>
                  <a:prstClr val="black"/>
                </a:solidFill>
                <a:latin typeface="Arial Narrow" panose="020B0606020202030204" pitchFamily="34" charset="0"/>
                <a:cs typeface="Times New Roman" pitchFamily="18" charset="0"/>
              </a:rPr>
              <a:t>Estrategia Nacional de Cambio Climático</a:t>
            </a:r>
            <a:endParaRPr lang="es-MX" sz="2400" dirty="0">
              <a:solidFill>
                <a:prstClr val="black"/>
              </a:solidFill>
              <a:latin typeface="Arial Narrow" panose="020B0606020202030204" pitchFamily="34" charset="0"/>
              <a:cs typeface="Times New Roman" pitchFamily="18" charset="0"/>
            </a:endParaRPr>
          </a:p>
        </p:txBody>
      </p:sp>
      <p:sp>
        <p:nvSpPr>
          <p:cNvPr id="6" name="5 CuadroTexto"/>
          <p:cNvSpPr txBox="1"/>
          <p:nvPr/>
        </p:nvSpPr>
        <p:spPr>
          <a:xfrm>
            <a:off x="6219355" y="3239966"/>
            <a:ext cx="2817141" cy="759182"/>
          </a:xfrm>
          <a:prstGeom prst="rect">
            <a:avLst/>
          </a:prstGeom>
          <a:noFill/>
        </p:spPr>
        <p:txBody>
          <a:bodyPr wrap="square" rtlCol="0">
            <a:spAutoFit/>
          </a:bodyPr>
          <a:lstStyle/>
          <a:p>
            <a:pPr marL="285750" indent="-285750">
              <a:lnSpc>
                <a:spcPts val="2600"/>
              </a:lnSpc>
              <a:buClr>
                <a:srgbClr val="C0504D">
                  <a:lumMod val="50000"/>
                </a:srgbClr>
              </a:buClr>
              <a:buFont typeface="Wingdings" pitchFamily="2" charset="2"/>
              <a:buChar char="Ø"/>
            </a:pPr>
            <a:r>
              <a:rPr lang="es-MX" sz="2400" dirty="0" smtClean="0">
                <a:solidFill>
                  <a:prstClr val="black"/>
                </a:solidFill>
                <a:latin typeface="Arial Narrow" panose="020B0606020202030204" pitchFamily="34" charset="0"/>
                <a:cs typeface="Times New Roman" pitchFamily="18" charset="0"/>
              </a:rPr>
              <a:t>Programa Especial de Cambio Climático</a:t>
            </a:r>
            <a:endParaRPr lang="es-MX" sz="2400" dirty="0">
              <a:solidFill>
                <a:prstClr val="black"/>
              </a:solidFill>
              <a:latin typeface="Arial Narrow" panose="020B0606020202030204" pitchFamily="34" charset="0"/>
              <a:cs typeface="Times New Roman" pitchFamily="18" charset="0"/>
            </a:endParaRPr>
          </a:p>
        </p:txBody>
      </p:sp>
      <p:pic>
        <p:nvPicPr>
          <p:cNvPr id="61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16" y="1564507"/>
            <a:ext cx="7767637" cy="6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30" y="3023942"/>
            <a:ext cx="2419232" cy="3168822"/>
          </a:xfrm>
          <a:prstGeom prst="rect">
            <a:avLst/>
          </a:prstGeom>
          <a:noFill/>
          <a:ln w="9525">
            <a:solidFill>
              <a:srgbClr val="666633">
                <a:alpha val="89000"/>
              </a:srgbClr>
            </a:solidFill>
            <a:miter lim="800000"/>
            <a:headEnd/>
            <a:tailEnd/>
          </a:ln>
          <a:effectLst>
            <a:glow rad="63500">
              <a:schemeClr val="accent6">
                <a:satMod val="175000"/>
                <a:alpha val="40000"/>
              </a:schemeClr>
            </a:glow>
            <a:outerShdw dist="35921" dir="2700000" algn="ctr" rotWithShape="0">
              <a:schemeClr val="bg1">
                <a:lumMod val="65000"/>
              </a:scheme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7570" y="3808056"/>
            <a:ext cx="2035029" cy="2600262"/>
          </a:xfrm>
          <a:prstGeom prst="rect">
            <a:avLst/>
          </a:prstGeom>
          <a:noFill/>
          <a:ln w="9525">
            <a:solidFill>
              <a:srgbClr val="666633">
                <a:alpha val="97000"/>
              </a:srgbClr>
            </a:solidFill>
            <a:miter lim="800000"/>
            <a:headEnd/>
            <a:tailEnd/>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642" y="4104062"/>
            <a:ext cx="1960437" cy="2565298"/>
          </a:xfrm>
          <a:prstGeom prst="rect">
            <a:avLst/>
          </a:prstGeom>
          <a:noFill/>
          <a:ln w="9525">
            <a:solidFill>
              <a:srgbClr val="666633">
                <a:alpha val="92000"/>
              </a:srgbClr>
            </a:solidFill>
            <a:miter lim="800000"/>
            <a:headEnd/>
            <a:tailEnd/>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13880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2" y="2204864"/>
            <a:ext cx="7200800" cy="1392023"/>
          </a:xfrm>
        </p:spPr>
        <p:txBody>
          <a:bodyPr>
            <a:noAutofit/>
          </a:bodyPr>
          <a:lstStyle/>
          <a:p>
            <a:pPr algn="just">
              <a:spcBef>
                <a:spcPts val="0"/>
              </a:spcBef>
              <a:buBlip>
                <a:blip r:embed="rId2"/>
              </a:buBlip>
            </a:pPr>
            <a:r>
              <a:rPr lang="es-MX" sz="1800" dirty="0" smtClean="0">
                <a:latin typeface="Arial" panose="020B0604020202020204" pitchFamily="34" charset="0"/>
                <a:cs typeface="Arial" panose="020B0604020202020204" pitchFamily="34" charset="0"/>
              </a:rPr>
              <a:t>Participan 13 Secretarías de Estado (conforman la CICC), Secretaría de Salud.</a:t>
            </a:r>
          </a:p>
          <a:p>
            <a:pPr marL="0" indent="0" algn="just">
              <a:buNone/>
            </a:pPr>
            <a:endParaRPr lang="es-MX" sz="800" dirty="0" smtClean="0">
              <a:latin typeface="Arial" panose="020B0604020202020204" pitchFamily="34" charset="0"/>
              <a:cs typeface="Arial" panose="020B0604020202020204" pitchFamily="34" charset="0"/>
            </a:endParaRPr>
          </a:p>
          <a:p>
            <a:pPr algn="just">
              <a:buBlip>
                <a:blip r:embed="rId2"/>
              </a:buBlip>
            </a:pPr>
            <a:r>
              <a:rPr lang="es-MX" sz="1800" dirty="0" smtClean="0">
                <a:solidFill>
                  <a:prstClr val="black"/>
                </a:solidFill>
                <a:latin typeface="Arial" panose="020B0604020202020204" pitchFamily="34" charset="0"/>
                <a:cs typeface="Arial" panose="020B0604020202020204" pitchFamily="34" charset="0"/>
              </a:rPr>
              <a:t>SEMARNAT c</a:t>
            </a:r>
            <a:r>
              <a:rPr lang="es-MX" sz="1800" dirty="0" smtClean="0">
                <a:latin typeface="Arial" panose="020B0604020202020204" pitchFamily="34" charset="0"/>
                <a:cs typeface="Arial" panose="020B0604020202020204" pitchFamily="34" charset="0"/>
              </a:rPr>
              <a:t>oordina a través de la Dirección General de Políticas para el Cambio Climático.</a:t>
            </a:r>
            <a:endParaRPr lang="es-MX" sz="1800" dirty="0">
              <a:latin typeface="Arial" panose="020B0604020202020204" pitchFamily="34" charset="0"/>
              <a:cs typeface="Arial" panose="020B0604020202020204" pitchFamily="34" charset="0"/>
            </a:endParaRPr>
          </a:p>
        </p:txBody>
      </p:sp>
      <p:sp>
        <p:nvSpPr>
          <p:cNvPr id="4" name="3 Rectángulo redondeado"/>
          <p:cNvSpPr/>
          <p:nvPr/>
        </p:nvSpPr>
        <p:spPr>
          <a:xfrm>
            <a:off x="107538" y="3789040"/>
            <a:ext cx="2022911" cy="575986"/>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9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OBJETIVOS</a:t>
            </a:r>
            <a:endParaRPr lang="en-US" sz="19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4 Rectángulo redondeado"/>
          <p:cNvSpPr/>
          <p:nvPr/>
        </p:nvSpPr>
        <p:spPr>
          <a:xfrm>
            <a:off x="914443" y="4592319"/>
            <a:ext cx="2340000" cy="587275"/>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9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26 ESTRATEGIAS</a:t>
            </a:r>
            <a:endParaRPr lang="en-US" sz="19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5 Rectángulo redondeado"/>
          <p:cNvSpPr/>
          <p:nvPr/>
        </p:nvSpPr>
        <p:spPr>
          <a:xfrm>
            <a:off x="1835696" y="5373216"/>
            <a:ext cx="3600400" cy="1302531"/>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900" b="1" dirty="0" smtClean="0">
                <a:solidFill>
                  <a:prstClr val="black"/>
                </a:solidFill>
                <a:effectLst>
                  <a:outerShdw blurRad="50800" dist="38100" dir="2700000" sx="101000" sy="101000" algn="tl" rotWithShape="0">
                    <a:prstClr val="white">
                      <a:alpha val="40000"/>
                    </a:prstClr>
                  </a:outerShdw>
                </a:effectLst>
                <a:latin typeface="Arial" panose="020B0604020202020204" pitchFamily="34" charset="0"/>
                <a:cs typeface="Arial" panose="020B0604020202020204" pitchFamily="34" charset="0"/>
              </a:rPr>
              <a:t>199 LÍNEAS DE ACCIÓN</a:t>
            </a:r>
          </a:p>
          <a:p>
            <a:pPr algn="just"/>
            <a:r>
              <a:rPr lang="es-MX" sz="16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77 de adaptación</a:t>
            </a:r>
          </a:p>
          <a:p>
            <a:pPr algn="just"/>
            <a:r>
              <a:rPr lang="es-MX" sz="16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81 de mitigación</a:t>
            </a:r>
          </a:p>
          <a:p>
            <a:pPr algn="just"/>
            <a:r>
              <a:rPr lang="es-MX" sz="16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41 actividades complementarias</a:t>
            </a:r>
            <a:endParaRPr lang="es-MX" sz="16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8 CuadroTexto"/>
          <p:cNvSpPr txBox="1"/>
          <p:nvPr/>
        </p:nvSpPr>
        <p:spPr>
          <a:xfrm>
            <a:off x="5508104" y="5661337"/>
            <a:ext cx="3600400" cy="923330"/>
          </a:xfrm>
          <a:prstGeom prst="rect">
            <a:avLst/>
          </a:prstGeom>
          <a:noFill/>
        </p:spPr>
        <p:txBody>
          <a:bodyPr wrap="square" rtlCol="0">
            <a:spAutoFit/>
          </a:bodyPr>
          <a:lstStyle/>
          <a:p>
            <a:r>
              <a:rPr lang="es-MX"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SSA participa en </a:t>
            </a:r>
          </a:p>
          <a:p>
            <a:pPr algn="just"/>
            <a:r>
              <a:rPr lang="es-MX" b="1" dirty="0" smtClean="0">
                <a:solidFill>
                  <a:srgbClr val="F79646">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líneas de acción  </a:t>
            </a:r>
            <a:r>
              <a:rPr lang="es-MX" b="1"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 </a:t>
            </a:r>
          </a:p>
          <a:p>
            <a:pPr algn="just"/>
            <a:r>
              <a:rPr lang="es-MX" b="1" dirty="0" smtClean="0">
                <a:solidFill>
                  <a:srgbClr val="4F81BD">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actividades complementarias  </a:t>
            </a:r>
            <a:endParaRPr lang="es-MX" b="1" dirty="0">
              <a:solidFill>
                <a:srgbClr val="4F81BD">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6 Rectángulo"/>
          <p:cNvSpPr/>
          <p:nvPr/>
        </p:nvSpPr>
        <p:spPr>
          <a:xfrm>
            <a:off x="323528" y="828001"/>
            <a:ext cx="8568952" cy="584775"/>
          </a:xfrm>
          <a:prstGeom prst="rect">
            <a:avLst/>
          </a:prstGeom>
          <a:noFill/>
        </p:spPr>
        <p:txBody>
          <a:bodyPr vert="horz" wrap="square" lIns="91440" tIns="45720" rIns="91440" bIns="45720" rtlCol="0" anchor="ctr">
            <a:spAutoFit/>
          </a:bodyPr>
          <a:lstStyle/>
          <a:p>
            <a:pPr algn="ctr">
              <a:spcBef>
                <a:spcPct val="0"/>
              </a:spcBef>
            </a:pPr>
            <a:r>
              <a:rPr lang="es-MX" sz="3200" b="1" dirty="0">
                <a:solidFill>
                  <a:schemeClr val="tx2"/>
                </a:solidFill>
                <a:latin typeface="Arial Narrow" pitchFamily="34" charset="0"/>
                <a:ea typeface="+mj-ea"/>
                <a:cs typeface="+mj-cs"/>
              </a:rPr>
              <a:t>Programa Especial de Cambio Climático </a:t>
            </a:r>
            <a:r>
              <a:rPr lang="es-MX" sz="3200" b="1" dirty="0" smtClean="0">
                <a:solidFill>
                  <a:schemeClr val="tx2"/>
                </a:solidFill>
                <a:latin typeface="Arial Narrow" pitchFamily="34" charset="0"/>
                <a:ea typeface="+mj-ea"/>
                <a:cs typeface="+mj-cs"/>
              </a:rPr>
              <a:t>2014 - 2018</a:t>
            </a:r>
            <a:endParaRPr lang="es-MX" sz="3200" b="1" dirty="0">
              <a:solidFill>
                <a:schemeClr val="tx2"/>
              </a:solidFill>
              <a:latin typeface="Arial Narrow" pitchFamily="34" charset="0"/>
              <a:ea typeface="+mj-ea"/>
              <a:cs typeface="+mj-cs"/>
            </a:endParaRPr>
          </a:p>
        </p:txBody>
      </p:sp>
      <p:sp>
        <p:nvSpPr>
          <p:cNvPr id="10" name="9 Rectángulo"/>
          <p:cNvSpPr/>
          <p:nvPr/>
        </p:nvSpPr>
        <p:spPr>
          <a:xfrm>
            <a:off x="323528" y="1415098"/>
            <a:ext cx="8496944" cy="861774"/>
          </a:xfrm>
          <a:prstGeom prst="rect">
            <a:avLst/>
          </a:prstGeom>
        </p:spPr>
        <p:txBody>
          <a:bodyPr wrap="square">
            <a:spAutoFit/>
          </a:bodyPr>
          <a:lstStyle/>
          <a:p>
            <a:pPr algn="just" eaLnBrk="0" fontAlgn="base" hangingPunct="0">
              <a:lnSpc>
                <a:spcPts val="2000"/>
              </a:lnSpc>
              <a:spcAft>
                <a:spcPct val="0"/>
              </a:spcAft>
            </a:pPr>
            <a:r>
              <a:rPr lang="es-MX" dirty="0">
                <a:solidFill>
                  <a:prstClr val="black"/>
                </a:solidFill>
                <a:latin typeface="Arial" panose="020B0604020202020204" pitchFamily="34" charset="0"/>
                <a:cs typeface="Arial" panose="020B0604020202020204" pitchFamily="34" charset="0"/>
              </a:rPr>
              <a:t>Instrumento de política transversal que compromete a </a:t>
            </a:r>
            <a:r>
              <a:rPr lang="es-MX" dirty="0" smtClean="0">
                <a:solidFill>
                  <a:prstClr val="black"/>
                </a:solidFill>
                <a:latin typeface="Arial" panose="020B0604020202020204" pitchFamily="34" charset="0"/>
                <a:cs typeface="Arial" panose="020B0604020202020204" pitchFamily="34" charset="0"/>
              </a:rPr>
              <a:t>las dependencias </a:t>
            </a:r>
            <a:r>
              <a:rPr lang="es-MX" dirty="0">
                <a:solidFill>
                  <a:prstClr val="black"/>
                </a:solidFill>
                <a:latin typeface="Arial" panose="020B0604020202020204" pitchFamily="34" charset="0"/>
                <a:cs typeface="Arial" panose="020B0604020202020204" pitchFamily="34" charset="0"/>
              </a:rPr>
              <a:t>del Gobierno Federal con objetivos y </a:t>
            </a:r>
            <a:r>
              <a:rPr lang="es-MX" dirty="0" smtClean="0">
                <a:solidFill>
                  <a:prstClr val="black"/>
                </a:solidFill>
                <a:latin typeface="Arial" panose="020B0604020202020204" pitchFamily="34" charset="0"/>
                <a:cs typeface="Arial" panose="020B0604020202020204" pitchFamily="34" charset="0"/>
              </a:rPr>
              <a:t>metas nacionales </a:t>
            </a:r>
            <a:r>
              <a:rPr lang="es-MX" dirty="0">
                <a:solidFill>
                  <a:prstClr val="black"/>
                </a:solidFill>
                <a:latin typeface="Arial" panose="020B0604020202020204" pitchFamily="34" charset="0"/>
                <a:cs typeface="Arial" panose="020B0604020202020204" pitchFamily="34" charset="0"/>
              </a:rPr>
              <a:t>vinculantes en mitigación y adaptación</a:t>
            </a:r>
            <a:r>
              <a:rPr lang="es-MX" dirty="0" smtClean="0">
                <a:solidFill>
                  <a:prstClr val="black"/>
                </a:solidFill>
                <a:latin typeface="Arial" panose="020B0604020202020204" pitchFamily="34" charset="0"/>
                <a:cs typeface="Arial" panose="020B0604020202020204" pitchFamily="34" charset="0"/>
              </a:rPr>
              <a:t>.</a:t>
            </a:r>
            <a:endParaRPr lang="es-MX" dirty="0">
              <a:solidFill>
                <a:prstClr val="black"/>
              </a:solidFill>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9" y="3523393"/>
            <a:ext cx="2411775" cy="213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Flecha doblada hacia arriba"/>
          <p:cNvSpPr/>
          <p:nvPr/>
        </p:nvSpPr>
        <p:spPr>
          <a:xfrm rot="5400000">
            <a:off x="325718" y="4401597"/>
            <a:ext cx="616330" cy="561119"/>
          </a:xfrm>
          <a:prstGeom prst="bentUp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solidFill>
                <a:prstClr val="white"/>
              </a:solidFill>
            </a:endParaRPr>
          </a:p>
        </p:txBody>
      </p:sp>
      <p:sp>
        <p:nvSpPr>
          <p:cNvPr id="14" name="13 Flecha doblada hacia arriba"/>
          <p:cNvSpPr/>
          <p:nvPr/>
        </p:nvSpPr>
        <p:spPr>
          <a:xfrm rot="5400000">
            <a:off x="1007649" y="5382585"/>
            <a:ext cx="1008113" cy="648072"/>
          </a:xfrm>
          <a:prstGeom prst="bentUp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solidFill>
                <a:prstClr val="white"/>
              </a:solidFill>
            </a:endParaRPr>
          </a:p>
        </p:txBody>
      </p:sp>
    </p:spTree>
    <p:extLst>
      <p:ext uri="{BB962C8B-B14F-4D97-AF65-F5344CB8AC3E}">
        <p14:creationId xmlns:p14="http://schemas.microsoft.com/office/powerpoint/2010/main" val="2623537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08720"/>
            <a:ext cx="8085584" cy="792088"/>
          </a:xfrm>
        </p:spPr>
        <p:txBody>
          <a:bodyPr/>
          <a:lstStyle/>
          <a:p>
            <a:r>
              <a:rPr lang="en-US" sz="4000" b="1" dirty="0">
                <a:solidFill>
                  <a:schemeClr val="tx2"/>
                </a:solidFill>
                <a:effectLst>
                  <a:outerShdw blurRad="38100" dist="38100" dir="2700000" algn="tl">
                    <a:srgbClr val="000000">
                      <a:alpha val="43137"/>
                    </a:srgbClr>
                  </a:outerShdw>
                </a:effectLst>
                <a:latin typeface="Arial Narrow" pitchFamily="34" charset="0"/>
              </a:rPr>
              <a:t>PLAN DE TRABAJO </a:t>
            </a:r>
            <a:r>
              <a:rPr lang="en-US" sz="3200" b="1" dirty="0">
                <a:solidFill>
                  <a:schemeClr val="tx2"/>
                </a:solidFill>
                <a:latin typeface="Arial Narrow" pitchFamily="34" charset="0"/>
              </a:rPr>
              <a:t/>
            </a:r>
            <a:br>
              <a:rPr lang="en-US" sz="3200" b="1" dirty="0">
                <a:solidFill>
                  <a:schemeClr val="tx2"/>
                </a:solidFill>
                <a:latin typeface="Arial Narrow" pitchFamily="34" charset="0"/>
              </a:rPr>
            </a:br>
            <a:r>
              <a:rPr lang="en-US" sz="3200" b="1" dirty="0">
                <a:solidFill>
                  <a:schemeClr val="tx2"/>
                </a:solidFill>
                <a:latin typeface="Arial Narrow" pitchFamily="34" charset="0"/>
              </a:rPr>
              <a:t>CAMBIO </a:t>
            </a:r>
            <a:r>
              <a:rPr lang="en-US" sz="3200" b="1" dirty="0" smtClean="0">
                <a:solidFill>
                  <a:schemeClr val="tx2"/>
                </a:solidFill>
                <a:latin typeface="Arial Narrow" pitchFamily="34" charset="0"/>
              </a:rPr>
              <a:t>CLIMÁTICO - SALUD 2014 - 2018</a:t>
            </a:r>
            <a:endParaRPr lang="es-MX" sz="2800" b="1" i="1" dirty="0">
              <a:solidFill>
                <a:schemeClr val="accent6">
                  <a:lumMod val="75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49047363"/>
              </p:ext>
            </p:extLst>
          </p:nvPr>
        </p:nvGraphicFramePr>
        <p:xfrm>
          <a:off x="107504" y="2492444"/>
          <a:ext cx="8856984" cy="3960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0711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 Imagen" descr="Nuevo logo COFEPRI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641" y="2171789"/>
            <a:ext cx="2664296" cy="82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7 Imagen" descr="INS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530249"/>
            <a:ext cx="3024336" cy="8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3336316"/>
            <a:ext cx="2885060" cy="956780"/>
          </a:xfrm>
          <a:prstGeom prst="rect">
            <a:avLst/>
          </a:prstGeom>
        </p:spPr>
      </p:pic>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0485" y="4458171"/>
            <a:ext cx="2353804" cy="911684"/>
          </a:xfrm>
          <a:prstGeom prst="rect">
            <a:avLst/>
          </a:prstGeom>
        </p:spPr>
      </p:pic>
      <p:sp>
        <p:nvSpPr>
          <p:cNvPr id="8" name="7 CuadroTexto"/>
          <p:cNvSpPr txBox="1"/>
          <p:nvPr/>
        </p:nvSpPr>
        <p:spPr>
          <a:xfrm>
            <a:off x="4283982" y="1642249"/>
            <a:ext cx="3023585" cy="1200329"/>
          </a:xfrm>
          <a:prstGeom prst="rect">
            <a:avLst/>
          </a:prstGeom>
          <a:noFill/>
        </p:spPr>
        <p:txBody>
          <a:bodyPr wrap="none" rtlCol="0" anchor="ctr" anchorCtr="0">
            <a:spAutoFit/>
          </a:bodyPr>
          <a:lstStyle/>
          <a:p>
            <a:pPr>
              <a:lnSpc>
                <a:spcPct val="200000"/>
              </a:lnSpc>
              <a:spcBef>
                <a:spcPts val="600"/>
              </a:spcBef>
              <a:defRPr/>
            </a:pPr>
            <a:r>
              <a:rPr lang="es-ES" sz="3600" b="1" dirty="0">
                <a:solidFill>
                  <a:srgbClr val="F79646">
                    <a:lumMod val="75000"/>
                  </a:srgbClr>
                </a:solidFill>
                <a:latin typeface="Arial Narrow" pitchFamily="34" charset="0"/>
              </a:rPr>
              <a:t>– </a:t>
            </a:r>
            <a:r>
              <a:rPr lang="es-ES" sz="3600" b="1" dirty="0" smtClean="0">
                <a:solidFill>
                  <a:srgbClr val="F79646">
                    <a:lumMod val="75000"/>
                  </a:srgbClr>
                </a:solidFill>
                <a:latin typeface="Arial Narrow" pitchFamily="34" charset="0"/>
              </a:rPr>
              <a:t> (</a:t>
            </a:r>
            <a:r>
              <a:rPr lang="es-ES" sz="3600" b="1" dirty="0" err="1" smtClean="0">
                <a:solidFill>
                  <a:srgbClr val="F79646">
                    <a:lumMod val="75000"/>
                  </a:srgbClr>
                </a:solidFill>
                <a:latin typeface="Arial Narrow" pitchFamily="34" charset="0"/>
              </a:rPr>
              <a:t>Coordinator</a:t>
            </a:r>
            <a:r>
              <a:rPr lang="es-ES" sz="3600" b="1" dirty="0" smtClean="0">
                <a:solidFill>
                  <a:srgbClr val="F79646">
                    <a:lumMod val="75000"/>
                  </a:srgbClr>
                </a:solidFill>
                <a:latin typeface="Arial Narrow" pitchFamily="34" charset="0"/>
              </a:rPr>
              <a:t>)</a:t>
            </a:r>
            <a:endParaRPr lang="es-ES" sz="3600" b="1" dirty="0">
              <a:solidFill>
                <a:srgbClr val="F79646">
                  <a:lumMod val="75000"/>
                </a:srgbClr>
              </a:solidFill>
              <a:latin typeface="Arial Narrow" pitchFamily="34" charset="0"/>
            </a:endParaRPr>
          </a:p>
        </p:txBody>
      </p:sp>
      <p:sp>
        <p:nvSpPr>
          <p:cNvPr id="9" name="1 Título"/>
          <p:cNvSpPr txBox="1">
            <a:spLocks/>
          </p:cNvSpPr>
          <p:nvPr/>
        </p:nvSpPr>
        <p:spPr>
          <a:xfrm>
            <a:off x="458010" y="908720"/>
            <a:ext cx="8208912" cy="1008112"/>
          </a:xfrm>
          <a:prstGeom prst="rect">
            <a:avLst/>
          </a:prstGeom>
        </p:spPr>
        <p:txBody>
          <a:bodyPr/>
          <a:lstStyle>
            <a:lvl1pPr algn="ctr" rtl="0" eaLnBrk="0" fontAlgn="base" hangingPunct="0">
              <a:spcBef>
                <a:spcPct val="0"/>
              </a:spcBef>
              <a:spcAft>
                <a:spcPct val="0"/>
              </a:spcAft>
              <a:defRPr sz="3600" b="1" kern="1200" cap="small" baseline="0">
                <a:solidFill>
                  <a:schemeClr val="tx1"/>
                </a:solidFill>
                <a:latin typeface="Arial Narrow"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ts val="3500"/>
              </a:lnSpc>
            </a:pPr>
            <a:r>
              <a:rPr lang="es-MX" sz="3400" cap="none" dirty="0" smtClean="0">
                <a:solidFill>
                  <a:schemeClr val="tx2"/>
                </a:solidFill>
                <a:effectLst>
                  <a:outerShdw blurRad="38100" dist="38100" dir="2700000" algn="tl">
                    <a:srgbClr val="000000">
                      <a:alpha val="43137"/>
                    </a:srgbClr>
                  </a:outerShdw>
                </a:effectLst>
              </a:rPr>
              <a:t>Grupo de Trabajo de Cambio Climático y Salud </a:t>
            </a:r>
          </a:p>
          <a:p>
            <a:pPr>
              <a:lnSpc>
                <a:spcPts val="3500"/>
              </a:lnSpc>
            </a:pPr>
            <a:r>
              <a:rPr lang="es-MX" sz="3200" dirty="0">
                <a:solidFill>
                  <a:schemeClr val="tx2"/>
                </a:solidFill>
              </a:rPr>
              <a:t>a nivel federal</a:t>
            </a:r>
          </a:p>
          <a:p>
            <a:endParaRPr lang="es-MX" dirty="0">
              <a:solidFill>
                <a:prstClr val="black"/>
              </a:solidFill>
            </a:endParaRPr>
          </a:p>
          <a:p>
            <a:endParaRPr lang="es-MX" dirty="0">
              <a:solidFill>
                <a:prstClr val="black"/>
              </a:solidFill>
            </a:endParaRPr>
          </a:p>
        </p:txBody>
      </p:sp>
      <p:pic>
        <p:nvPicPr>
          <p:cNvPr id="5" name="4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3788" y="5661248"/>
            <a:ext cx="4211960" cy="685468"/>
          </a:xfrm>
          <a:prstGeom prst="rect">
            <a:avLst/>
          </a:prstGeom>
        </p:spPr>
      </p:pic>
      <p:sp>
        <p:nvSpPr>
          <p:cNvPr id="10" name="9 CuadroTexto"/>
          <p:cNvSpPr txBox="1"/>
          <p:nvPr/>
        </p:nvSpPr>
        <p:spPr>
          <a:xfrm>
            <a:off x="4807325" y="2060937"/>
            <a:ext cx="2933041" cy="646331"/>
          </a:xfrm>
          <a:prstGeom prst="rect">
            <a:avLst/>
          </a:prstGeom>
          <a:solidFill>
            <a:schemeClr val="bg1"/>
          </a:solidFill>
        </p:spPr>
        <p:txBody>
          <a:bodyPr wrap="square" rtlCol="0">
            <a:spAutoFit/>
          </a:bodyPr>
          <a:lstStyle/>
          <a:p>
            <a:r>
              <a:rPr lang="en-US" sz="3600" dirty="0" smtClean="0">
                <a:solidFill>
                  <a:srgbClr val="F79646">
                    <a:lumMod val="75000"/>
                  </a:srgbClr>
                </a:solidFill>
                <a:latin typeface="Aharoni" pitchFamily="2" charset="-79"/>
                <a:cs typeface="Aharoni" pitchFamily="2" charset="-79"/>
              </a:rPr>
              <a:t>Coordinador</a:t>
            </a:r>
            <a:endParaRPr lang="en-US" sz="3600" dirty="0">
              <a:solidFill>
                <a:srgbClr val="F79646">
                  <a:lumMod val="75000"/>
                </a:srgbClr>
              </a:solidFill>
              <a:latin typeface="Aharoni" pitchFamily="2" charset="-79"/>
              <a:cs typeface="Aharoni" pitchFamily="2" charset="-79"/>
            </a:endParaRPr>
          </a:p>
        </p:txBody>
      </p:sp>
      <p:pic>
        <p:nvPicPr>
          <p:cNvPr id="1026" name="Picture 2" descr="http://www.epidemiologia.salud.gob.mx/imgs/imgs_operativos/logo-d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59407" y="2834432"/>
            <a:ext cx="2680959" cy="148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0886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604699526"/>
              </p:ext>
            </p:extLst>
          </p:nvPr>
        </p:nvGraphicFramePr>
        <p:xfrm>
          <a:off x="422731" y="1772816"/>
          <a:ext cx="8424937" cy="2284374"/>
        </p:xfrm>
        <a:graphic>
          <a:graphicData uri="http://schemas.openxmlformats.org/drawingml/2006/table">
            <a:tbl>
              <a:tblPr firstRow="1" bandRow="1"/>
              <a:tblGrid>
                <a:gridCol w="5517215"/>
                <a:gridCol w="1574371"/>
                <a:gridCol w="1333351"/>
              </a:tblGrid>
              <a:tr h="341653">
                <a:tc>
                  <a:txBody>
                    <a:bodyPr/>
                    <a:lstStyle/>
                    <a:p>
                      <a:pPr algn="ctr">
                        <a:lnSpc>
                          <a:spcPct val="115000"/>
                        </a:lnSpc>
                        <a:spcBef>
                          <a:spcPts val="300"/>
                        </a:spcBef>
                        <a:spcAft>
                          <a:spcPts val="300"/>
                        </a:spcAft>
                      </a:pPr>
                      <a:r>
                        <a:rPr lang="es-MX" sz="1400" b="1" dirty="0" smtClean="0">
                          <a:solidFill>
                            <a:schemeClr val="tx1"/>
                          </a:solidFill>
                          <a:effectLst>
                            <a:outerShdw blurRad="50800" dist="38100" dir="2700000" algn="tl">
                              <a:srgbClr val="000000">
                                <a:alpha val="40000"/>
                              </a:srgbClr>
                            </a:outerShdw>
                          </a:effectLst>
                          <a:latin typeface="Perpetua"/>
                          <a:ea typeface="Calibri"/>
                          <a:cs typeface="Times New Roman"/>
                        </a:rPr>
                        <a:t>Líneas de acción</a:t>
                      </a:r>
                      <a:endParaRPr lang="es-MX" sz="1400" dirty="0">
                        <a:solidFill>
                          <a:schemeClr val="tx1"/>
                        </a:solidFill>
                        <a:effectLst/>
                        <a:latin typeface="Calibri"/>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gridSpan="2">
                  <a:txBody>
                    <a:bodyPr/>
                    <a:lstStyle/>
                    <a:p>
                      <a:pPr algn="ctr">
                        <a:lnSpc>
                          <a:spcPct val="115000"/>
                        </a:lnSpc>
                        <a:spcBef>
                          <a:spcPts val="300"/>
                        </a:spcBef>
                        <a:spcAft>
                          <a:spcPts val="300"/>
                        </a:spcAft>
                      </a:pPr>
                      <a:r>
                        <a:rPr lang="es-MX" sz="1400" b="1" dirty="0" smtClean="0">
                          <a:solidFill>
                            <a:schemeClr val="tx1"/>
                          </a:solidFill>
                          <a:effectLst>
                            <a:outerShdw blurRad="50800" dist="38100" dir="2700000" algn="tl">
                              <a:srgbClr val="000000">
                                <a:alpha val="40000"/>
                              </a:srgbClr>
                            </a:outerShdw>
                          </a:effectLst>
                          <a:latin typeface="Perpetua"/>
                          <a:ea typeface="Calibri"/>
                          <a:cs typeface="Times New Roman"/>
                        </a:rPr>
                        <a:t>Entidades responsables</a:t>
                      </a:r>
                      <a:endParaRPr lang="es-MX" sz="1400" dirty="0">
                        <a:solidFill>
                          <a:schemeClr val="tx1"/>
                        </a:solidFill>
                        <a:effectLst/>
                        <a:latin typeface="Calibri"/>
                        <a:ea typeface="Calibri"/>
                        <a:cs typeface="Times New Roman"/>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hMerge="1">
                  <a:txBody>
                    <a:bodyPr/>
                    <a:lstStyle/>
                    <a:p>
                      <a:endParaRPr lang="es-MX"/>
                    </a:p>
                  </a:txBody>
                  <a:tcPr/>
                </a:tc>
              </a:tr>
              <a:tr h="450435">
                <a:tc>
                  <a:txBody>
                    <a:bodyPr/>
                    <a:lstStyle/>
                    <a:p>
                      <a:pPr marL="266700" lvl="0" indent="-266700" algn="just">
                        <a:lnSpc>
                          <a:spcPct val="115000"/>
                        </a:lnSpc>
                        <a:spcBef>
                          <a:spcPts val="300"/>
                        </a:spcBef>
                        <a:spcAft>
                          <a:spcPts val="300"/>
                        </a:spcAft>
                        <a:buFont typeface="+mj-lt"/>
                        <a:buAutoNum type="arabicPeriod"/>
                      </a:pPr>
                      <a:r>
                        <a:rPr lang="es-MX" sz="1200" dirty="0">
                          <a:solidFill>
                            <a:schemeClr val="tx1"/>
                          </a:solidFill>
                          <a:effectLst/>
                          <a:latin typeface="Times New Roman" panose="02020603050405020304" pitchFamily="18" charset="0"/>
                          <a:ea typeface="Calibri"/>
                          <a:cs typeface="Times New Roman" panose="02020603050405020304" pitchFamily="18" charset="0"/>
                        </a:rPr>
                        <a:t>Diseñar un sistema de alerta temprana </a:t>
                      </a:r>
                      <a:r>
                        <a:rPr lang="es-MX" sz="1200" dirty="0" smtClean="0">
                          <a:solidFill>
                            <a:schemeClr val="tx1"/>
                          </a:solidFill>
                          <a:effectLst/>
                          <a:latin typeface="Times New Roman" panose="02020603050405020304" pitchFamily="18" charset="0"/>
                          <a:ea typeface="Calibri"/>
                          <a:cs typeface="Times New Roman" panose="02020603050405020304" pitchFamily="18" charset="0"/>
                        </a:rPr>
                        <a:t>para</a:t>
                      </a:r>
                      <a:r>
                        <a:rPr lang="es-MX" sz="1200" baseline="0" dirty="0" smtClean="0">
                          <a:solidFill>
                            <a:schemeClr val="tx1"/>
                          </a:solidFill>
                          <a:effectLst/>
                          <a:latin typeface="Times New Roman" panose="02020603050405020304" pitchFamily="18" charset="0"/>
                          <a:ea typeface="Calibri"/>
                          <a:cs typeface="Times New Roman" panose="02020603050405020304" pitchFamily="18" charset="0"/>
                        </a:rPr>
                        <a:t> </a:t>
                      </a:r>
                      <a:r>
                        <a:rPr lang="es-MX" sz="1200" dirty="0" smtClean="0">
                          <a:solidFill>
                            <a:schemeClr val="tx1"/>
                          </a:solidFill>
                          <a:effectLst/>
                          <a:latin typeface="Times New Roman" panose="02020603050405020304" pitchFamily="18" charset="0"/>
                          <a:ea typeface="Calibri"/>
                          <a:cs typeface="Times New Roman" panose="02020603050405020304" pitchFamily="18" charset="0"/>
                        </a:rPr>
                        <a:t>padecimientos relacionados </a:t>
                      </a:r>
                      <a:r>
                        <a:rPr lang="es-MX" sz="1200" dirty="0">
                          <a:solidFill>
                            <a:schemeClr val="tx1"/>
                          </a:solidFill>
                          <a:effectLst/>
                          <a:latin typeface="Times New Roman" panose="02020603050405020304" pitchFamily="18" charset="0"/>
                          <a:ea typeface="Calibri"/>
                          <a:cs typeface="Times New Roman" panose="02020603050405020304" pitchFamily="18" charset="0"/>
                        </a:rPr>
                        <a:t>con el cambio climático.</a:t>
                      </a:r>
                    </a:p>
                  </a:txBody>
                  <a:tcPr marL="68580" marR="68580" marT="0" marB="0">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marL="266700" lvl="0" indent="-177800">
                        <a:lnSpc>
                          <a:spcPct val="115000"/>
                        </a:lnSpc>
                        <a:spcAft>
                          <a:spcPts val="0"/>
                        </a:spcAft>
                        <a:buFont typeface="Wingdings"/>
                        <a:buChar char=""/>
                      </a:pPr>
                      <a:r>
                        <a:rPr lang="en-US" sz="1000" dirty="0">
                          <a:solidFill>
                            <a:schemeClr val="tx1"/>
                          </a:solidFill>
                          <a:effectLst/>
                          <a:latin typeface="Times New Roman" panose="02020603050405020304" pitchFamily="18" charset="0"/>
                          <a:ea typeface="Calibri"/>
                          <a:cs typeface="Times New Roman" panose="02020603050405020304" pitchFamily="18" charset="0"/>
                        </a:rPr>
                        <a:t>INSP</a:t>
                      </a:r>
                      <a:endParaRPr lang="es-MX" sz="1000" dirty="0">
                        <a:solidFill>
                          <a:schemeClr val="tx1"/>
                        </a:solidFill>
                        <a:effectLst/>
                        <a:latin typeface="Times New Roman" panose="02020603050405020304" pitchFamily="18" charset="0"/>
                        <a:ea typeface="Calibri"/>
                        <a:cs typeface="Times New Roman" panose="02020603050405020304" pitchFamily="18" charset="0"/>
                      </a:endParaRPr>
                    </a:p>
                    <a:p>
                      <a:pPr marL="266700" lvl="0" indent="-177800">
                        <a:lnSpc>
                          <a:spcPct val="115000"/>
                        </a:lnSpc>
                        <a:spcAft>
                          <a:spcPts val="0"/>
                        </a:spcAft>
                        <a:buFont typeface="Wingdings"/>
                        <a:buChar char=""/>
                      </a:pPr>
                      <a:r>
                        <a:rPr lang="en-US" sz="1000" dirty="0">
                          <a:solidFill>
                            <a:schemeClr val="tx1"/>
                          </a:solidFill>
                          <a:effectLst/>
                          <a:latin typeface="Times New Roman" panose="02020603050405020304" pitchFamily="18" charset="0"/>
                          <a:ea typeface="Calibri"/>
                          <a:cs typeface="Times New Roman" panose="02020603050405020304" pitchFamily="18" charset="0"/>
                        </a:rPr>
                        <a:t>DGE</a:t>
                      </a:r>
                      <a:endParaRPr lang="es-MX" sz="1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a:noFill/>
                    </a:lnB>
                    <a:solidFill>
                      <a:srgbClr val="FDE4D0"/>
                    </a:solidFill>
                  </a:tcPr>
                </a:tc>
                <a:tc>
                  <a:txBody>
                    <a:bodyPr/>
                    <a:lstStyle/>
                    <a:p>
                      <a:pPr marL="177800" lvl="0" indent="-177800">
                        <a:lnSpc>
                          <a:spcPct val="115000"/>
                        </a:lnSpc>
                        <a:spcAft>
                          <a:spcPts val="0"/>
                        </a:spcAft>
                        <a:buFont typeface="Wingdings"/>
                        <a:buChar char=""/>
                      </a:pPr>
                      <a:r>
                        <a:rPr lang="en-US" sz="1000" dirty="0" smtClean="0">
                          <a:solidFill>
                            <a:schemeClr val="tx1"/>
                          </a:solidFill>
                          <a:effectLst/>
                          <a:latin typeface="Times New Roman" panose="02020603050405020304" pitchFamily="18" charset="0"/>
                          <a:ea typeface="Calibri"/>
                          <a:cs typeface="Times New Roman" panose="02020603050405020304" pitchFamily="18" charset="0"/>
                        </a:rPr>
                        <a:t>CENAPRECE</a:t>
                      </a:r>
                      <a:endParaRPr lang="es-MX" sz="10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a:noFill/>
                    </a:lnL>
                    <a:lnR>
                      <a:noFill/>
                    </a:lnR>
                    <a:lnT w="12700" cap="flat" cmpd="sng" algn="ctr">
                      <a:solidFill>
                        <a:srgbClr val="F79646"/>
                      </a:solidFill>
                      <a:prstDash val="solid"/>
                      <a:round/>
                      <a:headEnd type="none" w="med" len="med"/>
                      <a:tailEnd type="none" w="med" len="med"/>
                    </a:lnT>
                    <a:lnB>
                      <a:noFill/>
                    </a:lnB>
                    <a:solidFill>
                      <a:srgbClr val="FDE4D0"/>
                    </a:solidFill>
                  </a:tcPr>
                </a:tc>
              </a:tr>
              <a:tr h="420624">
                <a:tc>
                  <a:txBody>
                    <a:bodyPr/>
                    <a:lstStyle/>
                    <a:p>
                      <a:pPr marL="266700" lvl="0" indent="-266700" algn="just">
                        <a:lnSpc>
                          <a:spcPct val="115000"/>
                        </a:lnSpc>
                        <a:spcBef>
                          <a:spcPts val="300"/>
                        </a:spcBef>
                        <a:spcAft>
                          <a:spcPts val="300"/>
                        </a:spcAft>
                        <a:buFont typeface="+mj-lt"/>
                        <a:buAutoNum type="arabicPeriod" startAt="2"/>
                      </a:pPr>
                      <a:r>
                        <a:rPr lang="es-MX" sz="1200" dirty="0">
                          <a:solidFill>
                            <a:schemeClr val="tx1"/>
                          </a:solidFill>
                          <a:effectLst/>
                          <a:latin typeface="Times New Roman" panose="02020603050405020304" pitchFamily="18" charset="0"/>
                          <a:ea typeface="Calibri"/>
                          <a:cs typeface="Times New Roman" panose="02020603050405020304" pitchFamily="18" charset="0"/>
                        </a:rPr>
                        <a:t>Actualizar el marco normativo y programático del sector salud en materia de riesgos sanitarios asociados al cambio climático.</a:t>
                      </a:r>
                    </a:p>
                  </a:txBody>
                  <a:tcPr marL="68580" marR="68580" marT="0" marB="0">
                    <a:lnL>
                      <a:noFill/>
                    </a:lnL>
                    <a:lnR>
                      <a:noFill/>
                    </a:lnR>
                    <a:lnT>
                      <a:noFill/>
                    </a:lnT>
                    <a:lnB>
                      <a:noFill/>
                    </a:lnB>
                  </a:tcPr>
                </a:tc>
                <a:tc gridSpan="2">
                  <a:txBody>
                    <a:bodyPr/>
                    <a:lstStyle/>
                    <a:p>
                      <a:pPr marL="266700" lvl="0" indent="-177800">
                        <a:lnSpc>
                          <a:spcPct val="115000"/>
                        </a:lnSpc>
                        <a:spcAft>
                          <a:spcPts val="0"/>
                        </a:spcAft>
                        <a:buFont typeface="Wingdings"/>
                        <a:buChar char=""/>
                      </a:pPr>
                      <a:r>
                        <a:rPr lang="es-MX" sz="1200" dirty="0">
                          <a:solidFill>
                            <a:schemeClr val="tx1"/>
                          </a:solidFill>
                          <a:effectLst>
                            <a:outerShdw blurRad="50800" dist="38100" dir="2700000" algn="tl">
                              <a:srgbClr val="000000">
                                <a:alpha val="40000"/>
                              </a:srgbClr>
                            </a:outerShdw>
                          </a:effectLst>
                          <a:latin typeface="Times New Roman" panose="02020603050405020304" pitchFamily="18" charset="0"/>
                          <a:ea typeface="Calibri"/>
                          <a:cs typeface="Times New Roman" panose="02020603050405020304" pitchFamily="18" charset="0"/>
                        </a:rPr>
                        <a:t>COFEPRIS</a:t>
                      </a:r>
                      <a:endParaRPr lang="es-MX"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MX"/>
                    </a:p>
                  </a:txBody>
                  <a:tcPr/>
                </a:tc>
              </a:tr>
              <a:tr h="388355">
                <a:tc>
                  <a:txBody>
                    <a:bodyPr/>
                    <a:lstStyle/>
                    <a:p>
                      <a:pPr marL="266700" lvl="0" indent="-266700" algn="just">
                        <a:lnSpc>
                          <a:spcPct val="115000"/>
                        </a:lnSpc>
                        <a:spcBef>
                          <a:spcPts val="300"/>
                        </a:spcBef>
                        <a:spcAft>
                          <a:spcPts val="300"/>
                        </a:spcAft>
                        <a:buFont typeface="+mj-lt"/>
                        <a:buAutoNum type="arabicPeriod" startAt="3"/>
                      </a:pPr>
                      <a:r>
                        <a:rPr lang="es-MX" sz="1200" dirty="0">
                          <a:solidFill>
                            <a:schemeClr val="tx1"/>
                          </a:solidFill>
                          <a:effectLst/>
                          <a:latin typeface="Times New Roman" panose="02020603050405020304" pitchFamily="18" charset="0"/>
                          <a:ea typeface="Calibri"/>
                          <a:cs typeface="Times New Roman" panose="02020603050405020304" pitchFamily="18" charset="0"/>
                        </a:rPr>
                        <a:t>Elaborar un diagnóstico de la infraestructura estratégica actual del sector </a:t>
                      </a:r>
                      <a:r>
                        <a:rPr lang="es-MX" sz="1200" dirty="0" smtClean="0">
                          <a:solidFill>
                            <a:schemeClr val="tx1"/>
                          </a:solidFill>
                          <a:effectLst/>
                          <a:latin typeface="Times New Roman" panose="02020603050405020304" pitchFamily="18" charset="0"/>
                          <a:ea typeface="Calibri"/>
                          <a:cs typeface="Times New Roman" panose="02020603050405020304" pitchFamily="18" charset="0"/>
                        </a:rPr>
                        <a:t>salud</a:t>
                      </a:r>
                      <a:endParaRPr lang="es-MX"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a:noFill/>
                    </a:lnL>
                    <a:lnR>
                      <a:noFill/>
                    </a:lnR>
                    <a:lnT>
                      <a:noFill/>
                    </a:lnT>
                    <a:lnB>
                      <a:noFill/>
                    </a:lnB>
                    <a:solidFill>
                      <a:srgbClr val="FDE4D0"/>
                    </a:solidFill>
                  </a:tcPr>
                </a:tc>
                <a:tc gridSpan="2">
                  <a:txBody>
                    <a:bodyPr/>
                    <a:lstStyle/>
                    <a:p>
                      <a:pPr marL="266700" lvl="0" indent="-177800">
                        <a:lnSpc>
                          <a:spcPct val="115000"/>
                        </a:lnSpc>
                        <a:spcAft>
                          <a:spcPts val="0"/>
                        </a:spcAft>
                        <a:buFont typeface="Wingdings"/>
                        <a:buChar char=""/>
                      </a:pPr>
                      <a:r>
                        <a:rPr lang="en-US" sz="1200" dirty="0">
                          <a:solidFill>
                            <a:schemeClr val="tx1"/>
                          </a:solidFill>
                          <a:effectLst/>
                          <a:latin typeface="Times New Roman" panose="02020603050405020304" pitchFamily="18" charset="0"/>
                          <a:ea typeface="Calibri"/>
                          <a:cs typeface="Times New Roman" panose="02020603050405020304" pitchFamily="18" charset="0"/>
                        </a:rPr>
                        <a:t>DGPLADES</a:t>
                      </a:r>
                      <a:endParaRPr lang="es-MX" sz="12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lnL>
                      <a:noFill/>
                    </a:lnL>
                    <a:lnR>
                      <a:noFill/>
                    </a:lnR>
                    <a:lnT>
                      <a:noFill/>
                    </a:lnT>
                    <a:lnB>
                      <a:noFill/>
                    </a:lnB>
                    <a:solidFill>
                      <a:srgbClr val="FDE4D0"/>
                    </a:solidFill>
                  </a:tcPr>
                </a:tc>
                <a:tc hMerge="1">
                  <a:txBody>
                    <a:bodyPr/>
                    <a:lstStyle/>
                    <a:p>
                      <a:endParaRPr lang="es-MX"/>
                    </a:p>
                  </a:txBody>
                  <a:tcPr/>
                </a:tc>
              </a:tr>
              <a:tr h="683307">
                <a:tc>
                  <a:txBody>
                    <a:bodyPr/>
                    <a:lstStyle/>
                    <a:p>
                      <a:pPr marL="266700" lvl="0" indent="-266700" algn="just">
                        <a:lnSpc>
                          <a:spcPct val="115000"/>
                        </a:lnSpc>
                        <a:spcBef>
                          <a:spcPts val="300"/>
                        </a:spcBef>
                        <a:spcAft>
                          <a:spcPts val="300"/>
                        </a:spcAft>
                        <a:buFont typeface="+mj-lt"/>
                        <a:buAutoNum type="arabicPeriod" startAt="4"/>
                      </a:pPr>
                      <a:r>
                        <a:rPr lang="es-MX" sz="1200" b="1" dirty="0">
                          <a:solidFill>
                            <a:schemeClr val="tx1"/>
                          </a:solidFill>
                          <a:effectLst/>
                          <a:latin typeface="Times New Roman" panose="02020603050405020304" pitchFamily="18" charset="0"/>
                          <a:ea typeface="Calibri"/>
                          <a:cs typeface="Times New Roman" panose="02020603050405020304" pitchFamily="18" charset="0"/>
                        </a:rPr>
                        <a:t>Contar con un diagnóstico para evaluar la vulnerabilidad frente al cambio climático en el sector salud.</a:t>
                      </a:r>
                    </a:p>
                  </a:txBody>
                  <a:tcPr marL="68580" marR="68580" marT="0" marB="0">
                    <a:lnL>
                      <a:noFill/>
                    </a:lnL>
                    <a:lnR>
                      <a:noFill/>
                    </a:lnR>
                    <a:lnT>
                      <a:noFill/>
                    </a:lnT>
                    <a:lnB w="12700" cap="flat" cmpd="sng" algn="ctr">
                      <a:solidFill>
                        <a:srgbClr val="F79646"/>
                      </a:solidFill>
                      <a:prstDash val="solid"/>
                      <a:round/>
                      <a:headEnd type="none" w="med" len="med"/>
                      <a:tailEnd type="none" w="med" len="med"/>
                    </a:lnB>
                  </a:tcPr>
                </a:tc>
                <a:tc>
                  <a:txBody>
                    <a:bodyPr/>
                    <a:lstStyle/>
                    <a:p>
                      <a:pPr marL="177800" lvl="0" indent="-177800">
                        <a:lnSpc>
                          <a:spcPct val="115000"/>
                        </a:lnSpc>
                        <a:spcAft>
                          <a:spcPts val="0"/>
                        </a:spcAft>
                        <a:buFont typeface="Wingdings"/>
                        <a:buChar char=""/>
                      </a:pPr>
                      <a:r>
                        <a:rPr lang="es-MX" sz="1200" dirty="0">
                          <a:solidFill>
                            <a:schemeClr val="tx1"/>
                          </a:solidFill>
                          <a:effectLst>
                            <a:outerShdw blurRad="50800" dist="38100" dir="2700000" algn="tl">
                              <a:srgbClr val="000000">
                                <a:alpha val="40000"/>
                              </a:srgbClr>
                            </a:outerShdw>
                          </a:effectLst>
                          <a:latin typeface="Times New Roman" panose="02020603050405020304" pitchFamily="18" charset="0"/>
                          <a:ea typeface="Calibri"/>
                          <a:cs typeface="Times New Roman" panose="02020603050405020304" pitchFamily="18" charset="0"/>
                        </a:rPr>
                        <a:t>COFEPRIS</a:t>
                      </a:r>
                      <a:endParaRPr lang="es-MX" sz="1200" dirty="0">
                        <a:solidFill>
                          <a:schemeClr val="tx1"/>
                        </a:solidFill>
                        <a:effectLst/>
                        <a:latin typeface="Times New Roman" panose="02020603050405020304" pitchFamily="18" charset="0"/>
                        <a:ea typeface="Calibri"/>
                        <a:cs typeface="Times New Roman" panose="02020603050405020304" pitchFamily="18" charset="0"/>
                      </a:endParaRPr>
                    </a:p>
                    <a:p>
                      <a:pPr marL="177800" lvl="0" indent="-177800">
                        <a:lnSpc>
                          <a:spcPct val="115000"/>
                        </a:lnSpc>
                        <a:spcAft>
                          <a:spcPts val="0"/>
                        </a:spcAft>
                        <a:buFont typeface="Wingdings"/>
                        <a:buChar char=""/>
                      </a:pPr>
                      <a:r>
                        <a:rPr lang="es-MX" sz="1200" dirty="0">
                          <a:solidFill>
                            <a:schemeClr val="tx1"/>
                          </a:solidFill>
                          <a:effectLst/>
                          <a:latin typeface="Times New Roman" panose="02020603050405020304" pitchFamily="18" charset="0"/>
                          <a:ea typeface="Calibri"/>
                          <a:cs typeface="Times New Roman" panose="02020603050405020304" pitchFamily="18" charset="0"/>
                        </a:rPr>
                        <a:t>DGE</a:t>
                      </a:r>
                    </a:p>
                  </a:txBody>
                  <a:tcPr marL="68580" marR="68580" marT="0" marB="0" anchor="ctr">
                    <a:lnL>
                      <a:noFill/>
                    </a:lnL>
                    <a:lnR>
                      <a:noFill/>
                    </a:lnR>
                    <a:lnT>
                      <a:noFill/>
                    </a:lnT>
                    <a:lnB w="12700" cap="flat" cmpd="sng" algn="ctr">
                      <a:solidFill>
                        <a:srgbClr val="F79646"/>
                      </a:solidFill>
                      <a:prstDash val="solid"/>
                      <a:round/>
                      <a:headEnd type="none" w="med" len="med"/>
                      <a:tailEnd type="none" w="med" len="med"/>
                    </a:lnB>
                  </a:tcPr>
                </a:tc>
                <a:tc>
                  <a:txBody>
                    <a:bodyPr/>
                    <a:lstStyle/>
                    <a:p>
                      <a:pPr marL="177800" lvl="0" indent="-177800">
                        <a:lnSpc>
                          <a:spcPct val="115000"/>
                        </a:lnSpc>
                        <a:spcAft>
                          <a:spcPts val="0"/>
                        </a:spcAft>
                        <a:buFont typeface="Wingdings"/>
                        <a:buChar char=""/>
                      </a:pPr>
                      <a:r>
                        <a:rPr lang="es-MX" sz="1200" dirty="0">
                          <a:solidFill>
                            <a:schemeClr val="tx1"/>
                          </a:solidFill>
                          <a:effectLst/>
                          <a:latin typeface="Times New Roman" panose="02020603050405020304" pitchFamily="18" charset="0"/>
                          <a:ea typeface="Calibri"/>
                          <a:cs typeface="Times New Roman" panose="02020603050405020304" pitchFamily="18" charset="0"/>
                        </a:rPr>
                        <a:t>INSP</a:t>
                      </a:r>
                    </a:p>
                    <a:p>
                      <a:pPr marL="177800" lvl="0" indent="-177800">
                        <a:lnSpc>
                          <a:spcPct val="115000"/>
                        </a:lnSpc>
                        <a:spcAft>
                          <a:spcPts val="0"/>
                        </a:spcAft>
                        <a:buFont typeface="Wingdings"/>
                        <a:buChar char=""/>
                      </a:pPr>
                      <a:r>
                        <a:rPr lang="es-MX" sz="1200" dirty="0">
                          <a:solidFill>
                            <a:schemeClr val="tx1"/>
                          </a:solidFill>
                          <a:effectLst/>
                          <a:latin typeface="Times New Roman" panose="02020603050405020304" pitchFamily="18" charset="0"/>
                          <a:ea typeface="Calibri"/>
                          <a:cs typeface="Times New Roman" panose="02020603050405020304" pitchFamily="18" charset="0"/>
                        </a:rPr>
                        <a:t>CENAPRECE</a:t>
                      </a:r>
                    </a:p>
                  </a:txBody>
                  <a:tcPr marL="68580" marR="68580" marT="0" marB="0" anchor="ctr">
                    <a:lnL>
                      <a:noFill/>
                    </a:lnL>
                    <a:lnR>
                      <a:noFill/>
                    </a:lnR>
                    <a:lnT>
                      <a:noFill/>
                    </a:lnT>
                    <a:lnB w="12700" cap="flat" cmpd="sng" algn="ctr">
                      <a:solidFill>
                        <a:srgbClr val="F79646"/>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703268625"/>
              </p:ext>
            </p:extLst>
          </p:nvPr>
        </p:nvGraphicFramePr>
        <p:xfrm>
          <a:off x="323531" y="4065262"/>
          <a:ext cx="8568951" cy="2546317"/>
        </p:xfrm>
        <a:graphic>
          <a:graphicData uri="http://schemas.openxmlformats.org/drawingml/2006/table">
            <a:tbl>
              <a:tblPr firstRow="1" bandRow="1"/>
              <a:tblGrid>
                <a:gridCol w="5784042"/>
                <a:gridCol w="1285343"/>
                <a:gridCol w="1499566"/>
              </a:tblGrid>
              <a:tr h="313173">
                <a:tc>
                  <a:txBody>
                    <a:bodyPr/>
                    <a:lstStyle/>
                    <a:p>
                      <a:pPr algn="ctr">
                        <a:lnSpc>
                          <a:spcPct val="115000"/>
                        </a:lnSpc>
                        <a:spcBef>
                          <a:spcPts val="300"/>
                        </a:spcBef>
                        <a:spcAft>
                          <a:spcPts val="300"/>
                        </a:spcAft>
                      </a:pPr>
                      <a:r>
                        <a:rPr lang="es-MX" sz="1400" b="1" dirty="0">
                          <a:solidFill>
                            <a:schemeClr val="tx1"/>
                          </a:solidFill>
                          <a:effectLst>
                            <a:outerShdw blurRad="50800" dist="38100" dir="2700000" algn="tl">
                              <a:srgbClr val="000000">
                                <a:alpha val="40000"/>
                              </a:srgbClr>
                            </a:outerShdw>
                          </a:effectLst>
                          <a:latin typeface="Perpetua"/>
                          <a:ea typeface="Calibri"/>
                          <a:cs typeface="Times New Roman"/>
                        </a:rPr>
                        <a:t>Actividades complementarias</a:t>
                      </a:r>
                      <a:endParaRPr lang="es-MX" sz="1400" dirty="0">
                        <a:solidFill>
                          <a:schemeClr val="tx1"/>
                        </a:solidFill>
                        <a:effectLst/>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2">
                  <a:txBody>
                    <a:bodyPr/>
                    <a:lstStyle/>
                    <a:p>
                      <a:pPr algn="ctr">
                        <a:lnSpc>
                          <a:spcPct val="115000"/>
                        </a:lnSpc>
                        <a:spcBef>
                          <a:spcPts val="300"/>
                        </a:spcBef>
                        <a:spcAft>
                          <a:spcPts val="300"/>
                        </a:spcAft>
                      </a:pPr>
                      <a:r>
                        <a:rPr lang="es-MX" sz="1400" b="1" dirty="0">
                          <a:solidFill>
                            <a:schemeClr val="tx1"/>
                          </a:solidFill>
                          <a:effectLst>
                            <a:outerShdw blurRad="50800" dist="38100" dir="2700000" algn="tl">
                              <a:srgbClr val="000000">
                                <a:alpha val="40000"/>
                              </a:srgbClr>
                            </a:outerShdw>
                          </a:effectLst>
                          <a:latin typeface="Perpetua"/>
                          <a:ea typeface="Calibri"/>
                          <a:cs typeface="Times New Roman"/>
                        </a:rPr>
                        <a:t>Entidades responsables</a:t>
                      </a:r>
                      <a:endParaRPr lang="es-MX" sz="1400" dirty="0">
                        <a:solidFill>
                          <a:schemeClr val="tx1"/>
                        </a:solidFill>
                        <a:effectLst/>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es-MX"/>
                    </a:p>
                  </a:txBody>
                  <a:tcPr/>
                </a:tc>
              </a:tr>
              <a:tr h="496657">
                <a:tc>
                  <a:txBody>
                    <a:bodyPr/>
                    <a:lstStyle/>
                    <a:p>
                      <a:pPr marL="266700" lvl="0" indent="-266700" algn="just">
                        <a:lnSpc>
                          <a:spcPct val="115000"/>
                        </a:lnSpc>
                        <a:spcBef>
                          <a:spcPts val="300"/>
                        </a:spcBef>
                        <a:spcAft>
                          <a:spcPts val="300"/>
                        </a:spcAft>
                        <a:buFont typeface="+mj-lt"/>
                        <a:buAutoNum type="arabicParenR"/>
                      </a:pPr>
                      <a:r>
                        <a:rPr lang="es-MX" sz="1400" dirty="0">
                          <a:solidFill>
                            <a:schemeClr val="tx1"/>
                          </a:solidFill>
                          <a:effectLst/>
                          <a:latin typeface="Perpetua"/>
                          <a:ea typeface="Calibri"/>
                          <a:cs typeface="Times New Roman"/>
                        </a:rPr>
                        <a:t>Desarrollar un programa de capacitación a personal e instituciones del sector salud ante las amenazas derivadas del cambio climático.</a:t>
                      </a:r>
                      <a:endParaRPr lang="es-MX" sz="1400" dirty="0">
                        <a:solidFill>
                          <a:schemeClr val="tx1"/>
                        </a:solidFill>
                        <a:effectLst/>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gridSpan="2">
                  <a:txBody>
                    <a:bodyPr/>
                    <a:lstStyle/>
                    <a:p>
                      <a:pPr marL="266700" lvl="0" indent="-177800">
                        <a:lnSpc>
                          <a:spcPct val="115000"/>
                        </a:lnSpc>
                        <a:spcAft>
                          <a:spcPts val="0"/>
                        </a:spcAft>
                        <a:buFont typeface="Wingdings"/>
                        <a:buChar char=""/>
                      </a:pPr>
                      <a:r>
                        <a:rPr lang="en-US" sz="1400" dirty="0">
                          <a:solidFill>
                            <a:schemeClr val="tx1"/>
                          </a:solidFill>
                          <a:effectLst/>
                          <a:latin typeface="Perpetua"/>
                          <a:ea typeface="Calibri"/>
                          <a:cs typeface="Times New Roman"/>
                        </a:rPr>
                        <a:t>INSP</a:t>
                      </a:r>
                      <a:endParaRPr lang="es-MX" sz="1400" dirty="0">
                        <a:solidFill>
                          <a:schemeClr val="tx1"/>
                        </a:solidFill>
                        <a:effectLst/>
                        <a:latin typeface="Calibri"/>
                        <a:ea typeface="Calibri"/>
                        <a:cs typeface="Times New Roman"/>
                      </a:endParaRPr>
                    </a:p>
                  </a:txBody>
                  <a:tcPr marL="68580" marR="68580" marT="0" marB="0" anchor="ctr">
                    <a:lnL>
                      <a:noFill/>
                    </a:lnL>
                    <a:lnR>
                      <a:noFill/>
                    </a:lnR>
                    <a:lnT w="12700" cap="flat" cmpd="sng" algn="ctr">
                      <a:solidFill>
                        <a:srgbClr val="4BACC6"/>
                      </a:solidFill>
                      <a:prstDash val="solid"/>
                      <a:round/>
                      <a:headEnd type="none" w="med" len="med"/>
                      <a:tailEnd type="none" w="med" len="med"/>
                    </a:lnT>
                    <a:lnB>
                      <a:noFill/>
                    </a:lnB>
                    <a:solidFill>
                      <a:srgbClr val="D2EAF1"/>
                    </a:solidFill>
                  </a:tcPr>
                </a:tc>
                <a:tc hMerge="1">
                  <a:txBody>
                    <a:bodyPr/>
                    <a:lstStyle/>
                    <a:p>
                      <a:endParaRPr lang="es-MX"/>
                    </a:p>
                  </a:txBody>
                  <a:tcPr/>
                </a:tc>
              </a:tr>
              <a:tr h="496657">
                <a:tc>
                  <a:txBody>
                    <a:bodyPr/>
                    <a:lstStyle/>
                    <a:p>
                      <a:pPr marL="266700" lvl="0" indent="-266700" algn="just">
                        <a:lnSpc>
                          <a:spcPct val="115000"/>
                        </a:lnSpc>
                        <a:spcBef>
                          <a:spcPts val="300"/>
                        </a:spcBef>
                        <a:spcAft>
                          <a:spcPts val="300"/>
                        </a:spcAft>
                        <a:buFont typeface="+mj-lt"/>
                        <a:buAutoNum type="arabicParenR" startAt="2"/>
                      </a:pPr>
                      <a:r>
                        <a:rPr lang="es-MX" sz="1400" dirty="0" smtClean="0">
                          <a:solidFill>
                            <a:schemeClr val="tx1"/>
                          </a:solidFill>
                          <a:effectLst/>
                          <a:latin typeface="Perpetua"/>
                          <a:ea typeface="Calibri"/>
                          <a:cs typeface="Times New Roman"/>
                        </a:rPr>
                        <a:t>Implementar </a:t>
                      </a:r>
                      <a:r>
                        <a:rPr lang="es-MX" sz="1400" dirty="0">
                          <a:solidFill>
                            <a:schemeClr val="tx1"/>
                          </a:solidFill>
                          <a:effectLst/>
                          <a:latin typeface="Perpetua"/>
                          <a:ea typeface="Calibri"/>
                          <a:cs typeface="Times New Roman"/>
                        </a:rPr>
                        <a:t>en los municipios una estrategia de comunicación educativa sobre los efectos de cambio climático en </a:t>
                      </a:r>
                      <a:r>
                        <a:rPr lang="es-MX" sz="1400" dirty="0" smtClean="0">
                          <a:solidFill>
                            <a:schemeClr val="tx1"/>
                          </a:solidFill>
                          <a:effectLst/>
                          <a:latin typeface="Perpetua"/>
                          <a:ea typeface="Calibri"/>
                          <a:cs typeface="Times New Roman"/>
                        </a:rPr>
                        <a:t>salud.</a:t>
                      </a:r>
                      <a:endParaRPr lang="es-MX" sz="1400" dirty="0">
                        <a:solidFill>
                          <a:schemeClr val="tx1"/>
                        </a:solidFill>
                        <a:effectLst/>
                        <a:latin typeface="Calibri"/>
                        <a:ea typeface="Calibri"/>
                        <a:cs typeface="Times New Roman"/>
                      </a:endParaRPr>
                    </a:p>
                  </a:txBody>
                  <a:tcPr marL="68580" marR="68580" marT="0" marB="0" anchor="ctr">
                    <a:lnL>
                      <a:noFill/>
                    </a:lnL>
                    <a:lnR>
                      <a:noFill/>
                    </a:lnR>
                    <a:lnT>
                      <a:noFill/>
                    </a:lnT>
                    <a:lnB>
                      <a:noFill/>
                    </a:lnB>
                  </a:tcPr>
                </a:tc>
                <a:tc gridSpan="2">
                  <a:txBody>
                    <a:bodyPr/>
                    <a:lstStyle/>
                    <a:p>
                      <a:pPr marL="266700" lvl="0" indent="-177800">
                        <a:lnSpc>
                          <a:spcPct val="115000"/>
                        </a:lnSpc>
                        <a:spcAft>
                          <a:spcPts val="0"/>
                        </a:spcAft>
                        <a:buFont typeface="Wingdings"/>
                        <a:buChar char=""/>
                      </a:pPr>
                      <a:r>
                        <a:rPr lang="en-US" sz="1400" dirty="0">
                          <a:solidFill>
                            <a:schemeClr val="tx1"/>
                          </a:solidFill>
                          <a:effectLst/>
                          <a:latin typeface="Perpetua"/>
                          <a:ea typeface="Calibri"/>
                          <a:cs typeface="Times New Roman"/>
                        </a:rPr>
                        <a:t>DGPS</a:t>
                      </a:r>
                      <a:endParaRPr lang="es-MX" sz="1400" dirty="0">
                        <a:solidFill>
                          <a:schemeClr val="tx1"/>
                        </a:solidFill>
                        <a:effectLst/>
                        <a:latin typeface="Calibri"/>
                        <a:ea typeface="Calibri"/>
                        <a:cs typeface="Times New Roman"/>
                      </a:endParaRPr>
                    </a:p>
                  </a:txBody>
                  <a:tcPr marL="68580" marR="68580" marT="0" marB="0" anchor="ctr">
                    <a:lnL>
                      <a:noFill/>
                    </a:lnL>
                    <a:lnR>
                      <a:noFill/>
                    </a:lnR>
                    <a:lnT>
                      <a:noFill/>
                    </a:lnT>
                    <a:lnB>
                      <a:noFill/>
                    </a:lnB>
                  </a:tcPr>
                </a:tc>
                <a:tc hMerge="1">
                  <a:txBody>
                    <a:bodyPr/>
                    <a:lstStyle/>
                    <a:p>
                      <a:endParaRPr lang="es-MX"/>
                    </a:p>
                  </a:txBody>
                  <a:tcPr/>
                </a:tc>
              </a:tr>
              <a:tr h="749102">
                <a:tc>
                  <a:txBody>
                    <a:bodyPr/>
                    <a:lstStyle/>
                    <a:p>
                      <a:pPr marL="266700" lvl="0" indent="-266700" algn="just">
                        <a:lnSpc>
                          <a:spcPct val="115000"/>
                        </a:lnSpc>
                        <a:spcBef>
                          <a:spcPts val="300"/>
                        </a:spcBef>
                        <a:spcAft>
                          <a:spcPts val="300"/>
                        </a:spcAft>
                        <a:buFont typeface="+mj-lt"/>
                        <a:buAutoNum type="arabicParenR" startAt="3"/>
                      </a:pPr>
                      <a:r>
                        <a:rPr lang="es-MX" sz="1400" dirty="0">
                          <a:solidFill>
                            <a:schemeClr val="tx1"/>
                          </a:solidFill>
                          <a:effectLst/>
                          <a:latin typeface="Perpetua"/>
                          <a:ea typeface="Calibri"/>
                          <a:cs typeface="Times New Roman"/>
                        </a:rPr>
                        <a:t>Consolidar un Grupo de Trabajo </a:t>
                      </a:r>
                      <a:r>
                        <a:rPr lang="es-MX" sz="1400" dirty="0" err="1">
                          <a:solidFill>
                            <a:schemeClr val="tx1"/>
                          </a:solidFill>
                          <a:effectLst/>
                          <a:latin typeface="Perpetua"/>
                          <a:ea typeface="Calibri"/>
                          <a:cs typeface="Times New Roman"/>
                        </a:rPr>
                        <a:t>Intrasectorial</a:t>
                      </a:r>
                      <a:r>
                        <a:rPr lang="es-MX" sz="1400" dirty="0">
                          <a:solidFill>
                            <a:schemeClr val="tx1"/>
                          </a:solidFill>
                          <a:effectLst/>
                          <a:latin typeface="Perpetua"/>
                          <a:ea typeface="Calibri"/>
                          <a:cs typeface="Times New Roman"/>
                        </a:rPr>
                        <a:t> para la evaluación de las acciones del sector salud en materia de cambio climático.</a:t>
                      </a:r>
                      <a:endParaRPr lang="es-MX" sz="1400" dirty="0">
                        <a:solidFill>
                          <a:schemeClr val="tx1"/>
                        </a:solidFill>
                        <a:effectLst/>
                        <a:latin typeface="Calibri"/>
                        <a:ea typeface="Calibri"/>
                        <a:cs typeface="Times New Roman"/>
                      </a:endParaRPr>
                    </a:p>
                  </a:txBody>
                  <a:tcPr marL="68580" marR="68580" marT="0" marB="0" anchor="ctr">
                    <a:lnL>
                      <a:noFill/>
                    </a:lnL>
                    <a:lnR>
                      <a:noFill/>
                    </a:lnR>
                    <a:lnT>
                      <a:noFill/>
                    </a:lnT>
                    <a:lnB>
                      <a:noFill/>
                    </a:lnB>
                    <a:solidFill>
                      <a:srgbClr val="D2EAF1"/>
                    </a:solidFill>
                  </a:tcPr>
                </a:tc>
                <a:tc>
                  <a:txBody>
                    <a:bodyPr/>
                    <a:lstStyle/>
                    <a:p>
                      <a:pPr marL="266700" lvl="0" indent="-177800">
                        <a:lnSpc>
                          <a:spcPct val="115000"/>
                        </a:lnSpc>
                        <a:spcAft>
                          <a:spcPts val="0"/>
                        </a:spcAft>
                        <a:buFont typeface="Wingdings"/>
                        <a:buChar char=""/>
                      </a:pPr>
                      <a:r>
                        <a:rPr lang="en-US" sz="1400" dirty="0">
                          <a:solidFill>
                            <a:schemeClr val="tx1"/>
                          </a:solidFill>
                          <a:effectLst>
                            <a:outerShdw blurRad="50800" dist="38100" dir="2700000" algn="tl">
                              <a:srgbClr val="000000">
                                <a:alpha val="40000"/>
                              </a:srgbClr>
                            </a:outerShdw>
                          </a:effectLst>
                          <a:latin typeface="Perpetua"/>
                          <a:ea typeface="Calibri"/>
                          <a:cs typeface="Times New Roman"/>
                        </a:rPr>
                        <a:t>COFEPRIS</a:t>
                      </a:r>
                      <a:endParaRPr lang="es-MX" sz="1400" dirty="0">
                        <a:solidFill>
                          <a:schemeClr val="tx1"/>
                        </a:solidFill>
                        <a:effectLst/>
                        <a:latin typeface="Calibri"/>
                        <a:ea typeface="Calibri"/>
                        <a:cs typeface="Times New Roman"/>
                      </a:endParaRPr>
                    </a:p>
                    <a:p>
                      <a:pPr marL="266700" lvl="0" indent="-177800">
                        <a:lnSpc>
                          <a:spcPct val="115000"/>
                        </a:lnSpc>
                        <a:spcAft>
                          <a:spcPts val="0"/>
                        </a:spcAft>
                        <a:buFont typeface="Wingdings"/>
                        <a:buChar char=""/>
                      </a:pPr>
                      <a:r>
                        <a:rPr lang="en-US" sz="1400" dirty="0">
                          <a:solidFill>
                            <a:schemeClr val="tx1"/>
                          </a:solidFill>
                          <a:effectLst/>
                          <a:latin typeface="Perpetua"/>
                          <a:ea typeface="Calibri"/>
                          <a:cs typeface="Times New Roman"/>
                        </a:rPr>
                        <a:t>INSP</a:t>
                      </a:r>
                      <a:endParaRPr lang="es-MX" sz="1400" dirty="0">
                        <a:solidFill>
                          <a:schemeClr val="tx1"/>
                        </a:solidFill>
                        <a:effectLst/>
                        <a:latin typeface="Calibri"/>
                        <a:ea typeface="Calibri"/>
                        <a:cs typeface="Times New Roman"/>
                      </a:endParaRPr>
                    </a:p>
                    <a:p>
                      <a:pPr marL="266700" lvl="0" indent="-177800">
                        <a:lnSpc>
                          <a:spcPct val="115000"/>
                        </a:lnSpc>
                        <a:spcAft>
                          <a:spcPts val="0"/>
                        </a:spcAft>
                        <a:buFont typeface="Wingdings"/>
                        <a:buChar char=""/>
                      </a:pPr>
                      <a:r>
                        <a:rPr lang="en-US" sz="1400" dirty="0">
                          <a:solidFill>
                            <a:schemeClr val="tx1"/>
                          </a:solidFill>
                          <a:effectLst/>
                          <a:latin typeface="Perpetua"/>
                          <a:ea typeface="Calibri"/>
                          <a:cs typeface="Times New Roman"/>
                        </a:rPr>
                        <a:t>DGE</a:t>
                      </a:r>
                      <a:endParaRPr lang="es-MX" sz="1400" dirty="0">
                        <a:solidFill>
                          <a:schemeClr val="tx1"/>
                        </a:solidFill>
                        <a:effectLst/>
                        <a:latin typeface="Calibri"/>
                        <a:ea typeface="Calibri"/>
                        <a:cs typeface="Times New Roman"/>
                      </a:endParaRPr>
                    </a:p>
                  </a:txBody>
                  <a:tcPr marL="68580" marR="68580" marT="0" marB="0" anchor="ctr">
                    <a:lnL>
                      <a:noFill/>
                    </a:lnL>
                    <a:lnR>
                      <a:noFill/>
                    </a:lnR>
                    <a:lnT>
                      <a:noFill/>
                    </a:lnT>
                    <a:lnB>
                      <a:noFill/>
                    </a:lnB>
                    <a:solidFill>
                      <a:srgbClr val="D2EAF1"/>
                    </a:solidFill>
                  </a:tcPr>
                </a:tc>
                <a:tc>
                  <a:txBody>
                    <a:bodyPr/>
                    <a:lstStyle/>
                    <a:p>
                      <a:pPr marL="266700" lvl="0" indent="-177800">
                        <a:lnSpc>
                          <a:spcPct val="115000"/>
                        </a:lnSpc>
                        <a:spcAft>
                          <a:spcPts val="0"/>
                        </a:spcAft>
                        <a:buFont typeface="Wingdings"/>
                        <a:buChar char=""/>
                      </a:pPr>
                      <a:r>
                        <a:rPr lang="en-US" sz="1400" dirty="0">
                          <a:solidFill>
                            <a:schemeClr val="tx1"/>
                          </a:solidFill>
                          <a:effectLst/>
                          <a:latin typeface="Perpetua"/>
                          <a:ea typeface="Calibri"/>
                          <a:cs typeface="Times New Roman"/>
                        </a:rPr>
                        <a:t>DGPLADES</a:t>
                      </a:r>
                      <a:endParaRPr lang="es-MX" sz="1400" dirty="0">
                        <a:solidFill>
                          <a:schemeClr val="tx1"/>
                        </a:solidFill>
                        <a:effectLst/>
                        <a:latin typeface="Calibri"/>
                        <a:ea typeface="Calibri"/>
                        <a:cs typeface="Times New Roman"/>
                      </a:endParaRPr>
                    </a:p>
                    <a:p>
                      <a:pPr marL="266700" lvl="0" indent="-177800">
                        <a:lnSpc>
                          <a:spcPct val="115000"/>
                        </a:lnSpc>
                        <a:spcAft>
                          <a:spcPts val="0"/>
                        </a:spcAft>
                        <a:buFont typeface="Wingdings"/>
                        <a:buChar char=""/>
                      </a:pPr>
                      <a:r>
                        <a:rPr lang="en-US" sz="1400" dirty="0">
                          <a:solidFill>
                            <a:schemeClr val="tx1"/>
                          </a:solidFill>
                          <a:effectLst/>
                          <a:latin typeface="Perpetua"/>
                          <a:ea typeface="Calibri"/>
                          <a:cs typeface="Times New Roman"/>
                        </a:rPr>
                        <a:t>CENAPRECE</a:t>
                      </a:r>
                      <a:endParaRPr lang="es-MX" sz="1400" dirty="0">
                        <a:solidFill>
                          <a:schemeClr val="tx1"/>
                        </a:solidFill>
                        <a:effectLst/>
                        <a:latin typeface="Calibri"/>
                        <a:ea typeface="Calibri"/>
                        <a:cs typeface="Times New Roman"/>
                      </a:endParaRPr>
                    </a:p>
                    <a:p>
                      <a:pPr marL="266700" lvl="0" indent="-177800">
                        <a:lnSpc>
                          <a:spcPct val="115000"/>
                        </a:lnSpc>
                        <a:spcAft>
                          <a:spcPts val="0"/>
                        </a:spcAft>
                        <a:buFont typeface="Wingdings"/>
                        <a:buChar char=""/>
                      </a:pPr>
                      <a:r>
                        <a:rPr lang="en-US" sz="1400" dirty="0">
                          <a:solidFill>
                            <a:schemeClr val="tx1"/>
                          </a:solidFill>
                          <a:effectLst/>
                          <a:latin typeface="Perpetua"/>
                          <a:ea typeface="Calibri"/>
                          <a:cs typeface="Times New Roman"/>
                        </a:rPr>
                        <a:t>DGPS</a:t>
                      </a:r>
                      <a:endParaRPr lang="es-MX" sz="1400" dirty="0">
                        <a:solidFill>
                          <a:schemeClr val="tx1"/>
                        </a:solidFill>
                        <a:effectLst/>
                        <a:latin typeface="Calibri"/>
                        <a:ea typeface="Calibri"/>
                        <a:cs typeface="Times New Roman"/>
                      </a:endParaRPr>
                    </a:p>
                  </a:txBody>
                  <a:tcPr marL="68580" marR="68580" marT="0" marB="0" anchor="ctr">
                    <a:lnL>
                      <a:noFill/>
                    </a:lnL>
                    <a:lnR>
                      <a:noFill/>
                    </a:lnR>
                    <a:lnT>
                      <a:noFill/>
                    </a:lnT>
                    <a:lnB>
                      <a:noFill/>
                    </a:lnB>
                    <a:solidFill>
                      <a:srgbClr val="D2EAF1"/>
                    </a:solidFill>
                  </a:tcPr>
                </a:tc>
              </a:tr>
              <a:tr h="490727">
                <a:tc>
                  <a:txBody>
                    <a:bodyPr/>
                    <a:lstStyle/>
                    <a:p>
                      <a:pPr marL="266700" lvl="0" indent="-266700" algn="just">
                        <a:lnSpc>
                          <a:spcPct val="115000"/>
                        </a:lnSpc>
                        <a:spcBef>
                          <a:spcPts val="300"/>
                        </a:spcBef>
                        <a:spcAft>
                          <a:spcPts val="300"/>
                        </a:spcAft>
                        <a:buFont typeface="+mj-lt"/>
                        <a:buAutoNum type="arabicParenR" startAt="4"/>
                      </a:pPr>
                      <a:r>
                        <a:rPr lang="es-MX" sz="1400" b="1" dirty="0">
                          <a:solidFill>
                            <a:schemeClr val="tx1"/>
                          </a:solidFill>
                          <a:effectLst/>
                          <a:latin typeface="Perpetua"/>
                          <a:ea typeface="Calibri"/>
                          <a:cs typeface="Times New Roman"/>
                        </a:rPr>
                        <a:t>Incorporar en los planes estatales de cambio climático el componente de </a:t>
                      </a:r>
                      <a:r>
                        <a:rPr lang="es-MX" sz="1400" b="1" dirty="0" smtClean="0">
                          <a:solidFill>
                            <a:schemeClr val="tx1"/>
                          </a:solidFill>
                          <a:effectLst/>
                          <a:latin typeface="Perpetua"/>
                          <a:ea typeface="Calibri"/>
                          <a:cs typeface="Times New Roman"/>
                        </a:rPr>
                        <a:t>salud.</a:t>
                      </a:r>
                      <a:endParaRPr lang="es-MX" sz="1400" b="1" dirty="0">
                        <a:solidFill>
                          <a:schemeClr val="tx1"/>
                        </a:solidFill>
                        <a:effectLst/>
                        <a:latin typeface="Calibri"/>
                        <a:ea typeface="Calibri"/>
                        <a:cs typeface="Times New Roman"/>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gridSpan="2">
                  <a:txBody>
                    <a:bodyPr/>
                    <a:lstStyle/>
                    <a:p>
                      <a:pPr marL="266700" lvl="0" indent="-177800">
                        <a:lnSpc>
                          <a:spcPct val="115000"/>
                        </a:lnSpc>
                        <a:spcAft>
                          <a:spcPts val="0"/>
                        </a:spcAft>
                        <a:buFont typeface="Wingdings"/>
                        <a:buChar char=""/>
                      </a:pPr>
                      <a:r>
                        <a:rPr lang="en-US" sz="1400" b="0" dirty="0">
                          <a:solidFill>
                            <a:schemeClr val="tx1"/>
                          </a:solidFill>
                          <a:effectLst/>
                          <a:latin typeface="Perpetua"/>
                          <a:ea typeface="Calibri"/>
                          <a:cs typeface="Times New Roman"/>
                        </a:rPr>
                        <a:t>COFEPRIS</a:t>
                      </a:r>
                      <a:endParaRPr lang="es-MX" sz="1400" b="0" dirty="0">
                        <a:solidFill>
                          <a:schemeClr val="tx1"/>
                        </a:solidFill>
                        <a:effectLst/>
                        <a:latin typeface="Calibri"/>
                        <a:ea typeface="Calibri"/>
                        <a:cs typeface="Times New Roman"/>
                      </a:endParaRPr>
                    </a:p>
                  </a:txBody>
                  <a:tcPr marL="68580" marR="68580" marT="0" marB="0" anchor="ctr">
                    <a:lnL>
                      <a:noFill/>
                    </a:lnL>
                    <a:lnR>
                      <a:noFill/>
                    </a:lnR>
                    <a:lnT>
                      <a:noFill/>
                    </a:lnT>
                    <a:lnB w="12700" cap="flat" cmpd="sng" algn="ctr">
                      <a:solidFill>
                        <a:srgbClr val="4BACC6"/>
                      </a:solidFill>
                      <a:prstDash val="solid"/>
                      <a:round/>
                      <a:headEnd type="none" w="med" len="med"/>
                      <a:tailEnd type="none" w="med" len="med"/>
                    </a:lnB>
                  </a:tcPr>
                </a:tc>
                <a:tc hMerge="1">
                  <a:txBody>
                    <a:bodyPr/>
                    <a:lstStyle/>
                    <a:p>
                      <a:endParaRPr lang="es-MX"/>
                    </a:p>
                  </a:txBody>
                  <a:tcPr/>
                </a:tc>
              </a:tr>
            </a:tbl>
          </a:graphicData>
        </a:graphic>
      </p:graphicFrame>
      <p:sp>
        <p:nvSpPr>
          <p:cNvPr id="8" name="7 Rectángulo"/>
          <p:cNvSpPr/>
          <p:nvPr/>
        </p:nvSpPr>
        <p:spPr>
          <a:xfrm>
            <a:off x="234504" y="836713"/>
            <a:ext cx="8640960" cy="933202"/>
          </a:xfrm>
          <a:prstGeom prst="rect">
            <a:avLst/>
          </a:prstGeom>
        </p:spPr>
        <p:txBody>
          <a:bodyPr vert="horz" lIns="91440" tIns="45720" rIns="91440" bIns="45720" rtlCol="0" anchor="ctr">
            <a:normAutofit/>
          </a:bodyPr>
          <a:lstStyle/>
          <a:p>
            <a:pPr algn="ctr">
              <a:spcBef>
                <a:spcPct val="0"/>
              </a:spcBef>
            </a:pPr>
            <a:r>
              <a:rPr lang="es-MX" sz="2700" b="1" dirty="0" smtClean="0">
                <a:solidFill>
                  <a:srgbClr val="1F497D"/>
                </a:solidFill>
                <a:effectLst>
                  <a:outerShdw blurRad="38100" dist="38100" dir="2700000" algn="tl">
                    <a:srgbClr val="000000">
                      <a:alpha val="43137"/>
                    </a:srgbClr>
                  </a:outerShdw>
                </a:effectLst>
              </a:rPr>
              <a:t>Líneas de  acción y Actividades Complementarias a cargo </a:t>
            </a:r>
            <a:r>
              <a:rPr lang="es-MX" sz="2700" b="1" dirty="0">
                <a:solidFill>
                  <a:srgbClr val="1F497D"/>
                </a:solidFill>
                <a:effectLst>
                  <a:outerShdw blurRad="38100" dist="38100" dir="2700000" algn="tl">
                    <a:srgbClr val="000000">
                      <a:alpha val="43137"/>
                    </a:srgbClr>
                  </a:outerShdw>
                </a:effectLst>
              </a:rPr>
              <a:t>de la Secretaria de </a:t>
            </a:r>
            <a:r>
              <a:rPr lang="es-MX" sz="2700" b="1" dirty="0" smtClean="0">
                <a:solidFill>
                  <a:srgbClr val="1F497D"/>
                </a:solidFill>
                <a:effectLst>
                  <a:outerShdw blurRad="38100" dist="38100" dir="2700000" algn="tl">
                    <a:srgbClr val="000000">
                      <a:alpha val="43137"/>
                    </a:srgbClr>
                  </a:outerShdw>
                </a:effectLst>
              </a:rPr>
              <a:t>Saluden el PECC</a:t>
            </a:r>
            <a:endParaRPr lang="es-MX" sz="2700" b="1" dirty="0">
              <a:solidFill>
                <a:srgbClr val="1F497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77361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7CC3D141146D74BBEE50702C985BE1C" ma:contentTypeVersion="1" ma:contentTypeDescription="Crear nuevo documento." ma:contentTypeScope="" ma:versionID="72a0623ff42b6ab30221e401f32879a3">
  <xsd:schema xmlns:xsd="http://www.w3.org/2001/XMLSchema" xmlns:xs="http://www.w3.org/2001/XMLSchema" xmlns:p="http://schemas.microsoft.com/office/2006/metadata/properties" xmlns:ns1="http://schemas.microsoft.com/sharepoint/v3" targetNamespace="http://schemas.microsoft.com/office/2006/metadata/properties" ma:root="true" ma:fieldsID="b32cfd30b83adf7a282b15aced64ac7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 ma:hidden="true" ma:internalName="PublishingStartDate">
      <xsd:simpleType>
        <xsd:restriction base="dms:Unknown"/>
      </xsd:simpleType>
    </xsd:element>
    <xsd:element name="PublishingExpirationDate" ma:index="9" nillable="true" ma:displayName="Fecha de finalización programada"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10A1CA-B10D-460E-91D5-6CE49493C9C7}">
  <ds:schemaRefs>
    <ds:schemaRef ds:uri="http://schemas.microsoft.com/sharepoint/v3/contenttype/forms"/>
  </ds:schemaRefs>
</ds:datastoreItem>
</file>

<file path=customXml/itemProps2.xml><?xml version="1.0" encoding="utf-8"?>
<ds:datastoreItem xmlns:ds="http://schemas.openxmlformats.org/officeDocument/2006/customXml" ds:itemID="{07EB0448-BF97-46B5-AE5A-A085FE80E737}">
  <ds:schemaRefs>
    <ds:schemaRef ds:uri="http://purl.org/dc/elements/1.1/"/>
    <ds:schemaRef ds:uri="http://schemas.microsoft.com/office/2006/documentManagement/types"/>
    <ds:schemaRef ds:uri="http://schemas.microsoft.com/sharepoint/v3"/>
    <ds:schemaRef ds:uri="http://schemas.openxmlformats.org/package/2006/metadata/core-properties"/>
    <ds:schemaRef ds:uri="http://schemas.microsoft.com/office/2006/metadata/properties"/>
    <ds:schemaRef ds:uri="http://purl.org/dc/dcmitype/"/>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7AC16FE-EAEC-43E9-91CB-5039D46881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5865</TotalTime>
  <Words>2232</Words>
  <Application>Microsoft Office PowerPoint</Application>
  <PresentationFormat>Presentación en pantalla (4:3)</PresentationFormat>
  <Paragraphs>367</Paragraphs>
  <Slides>36</Slides>
  <Notes>4</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1_Tema de Office</vt:lpstr>
      <vt:lpstr>Presentación de PowerPoint</vt:lpstr>
      <vt:lpstr>Contenido</vt:lpstr>
      <vt:lpstr>Presentación de PowerPoint</vt:lpstr>
      <vt:lpstr>Impactos de la variabilidad y el cambio climático en la salud humana</vt:lpstr>
      <vt:lpstr>Contexto Nacional</vt:lpstr>
      <vt:lpstr>Presentación de PowerPoint</vt:lpstr>
      <vt:lpstr>PLAN DE TRABAJO  CAMBIO CLIMÁTICO - SALUD 2014 - 2018</vt:lpstr>
      <vt:lpstr>Presentación de PowerPoint</vt:lpstr>
      <vt:lpstr>Presentación de PowerPoint</vt:lpstr>
      <vt:lpstr>Presentación de PowerPoint</vt:lpstr>
      <vt:lpstr>Presentación de PowerPoint</vt:lpstr>
      <vt:lpstr>Presentación de PowerPoint</vt:lpstr>
      <vt:lpstr>Presentación de PowerPoint</vt:lpstr>
      <vt:lpstr>Escenarios de Cambio Climático Asociados a Dengue</vt:lpstr>
      <vt:lpstr>Presentación de PowerPoint</vt:lpstr>
      <vt:lpstr>Escenarios de Cambio Climático Asociados a Golpe de Calor</vt:lpstr>
      <vt:lpstr>Presentación de PowerPoint</vt:lpstr>
      <vt:lpstr>Presentación de PowerPoint</vt:lpstr>
      <vt:lpstr>Recurso FASS-C para la implementación de las actividades de Cambio Climático en 2015</vt:lpstr>
      <vt:lpstr>Recurso FASS-C para la implementación de las actividades de Cambio Climático en 2016</vt:lpstr>
      <vt:lpstr>Presentación de PowerPoint</vt:lpstr>
      <vt:lpstr>Presentación de PowerPoint</vt:lpstr>
      <vt:lpstr>Presentación de PowerPoint</vt:lpstr>
      <vt:lpstr>Situación de Cambio Climático asociado a Salud en el Estado de Hidalgo</vt:lpstr>
      <vt:lpstr>Presentación de PowerPoint</vt:lpstr>
      <vt:lpstr>Presentación de PowerPoint</vt:lpstr>
      <vt:lpstr>Presentación de PowerPoint</vt:lpstr>
      <vt:lpstr>Presentación de PowerPoint</vt:lpstr>
      <vt:lpstr>Situación de Cambio Climático sociado a Salud en el Estado de Colima</vt:lpstr>
      <vt:lpstr>Presentación de PowerPoint</vt:lpstr>
      <vt:lpstr>Presentación de PowerPoint</vt:lpstr>
      <vt:lpstr>Presentación de PowerPoint</vt:lpstr>
      <vt:lpstr>Presentación de PowerPoint</vt:lpstr>
      <vt:lpstr>Acciones en Salud Pública ante Cambio Climático</vt:lpstr>
      <vt:lpstr>RedMexCC COFEPRIS, OPS, INSP, PNUMA</vt:lpstr>
      <vt:lpstr>M en C. Guadalupe De la Luz González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 Román</dc:creator>
  <cp:lastModifiedBy>Guadalupe De la Luz Gonzalez</cp:lastModifiedBy>
  <cp:revision>400</cp:revision>
  <cp:lastPrinted>2012-09-19T23:13:44Z</cp:lastPrinted>
  <dcterms:created xsi:type="dcterms:W3CDTF">2012-01-25T01:58:21Z</dcterms:created>
  <dcterms:modified xsi:type="dcterms:W3CDTF">2016-12-01T23:33:05Z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0x01010067CC3D141146D74BBEE50702C985BE1C</vt:lpwstr>
  </property>
</Properties>
</file>